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sldIdLst>
    <p:sldId id="256" r:id="rId5"/>
    <p:sldId id="257" r:id="rId6"/>
    <p:sldId id="258" r:id="rId7"/>
    <p:sldId id="277" r:id="rId8"/>
    <p:sldId id="278" r:id="rId9"/>
    <p:sldId id="260" r:id="rId10"/>
    <p:sldId id="259" r:id="rId11"/>
    <p:sldId id="261" r:id="rId12"/>
    <p:sldId id="268" r:id="rId13"/>
    <p:sldId id="262" r:id="rId14"/>
    <p:sldId id="275" r:id="rId15"/>
    <p:sldId id="263" r:id="rId16"/>
    <p:sldId id="265" r:id="rId17"/>
    <p:sldId id="264" r:id="rId18"/>
    <p:sldId id="269" r:id="rId19"/>
    <p:sldId id="270" r:id="rId20"/>
    <p:sldId id="271" r:id="rId21"/>
    <p:sldId id="272" r:id="rId22"/>
    <p:sldId id="273" r:id="rId23"/>
    <p:sldId id="274" r:id="rId24"/>
    <p:sldId id="276"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5B3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28" autoAdjust="0"/>
    <p:restoredTop sz="94660"/>
  </p:normalViewPr>
  <p:slideViewPr>
    <p:cSldViewPr snapToGrid="0" snapToObjects="1">
      <p:cViewPr varScale="1">
        <p:scale>
          <a:sx n="117" d="100"/>
          <a:sy n="117" d="100"/>
        </p:scale>
        <p:origin x="1182" y="96"/>
      </p:cViewPr>
      <p:guideLst>
        <p:guide orient="horz" pos="216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3151188"/>
            <a:ext cx="6515100" cy="1075372"/>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2286000" y="4575556"/>
            <a:ext cx="65151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cxnSp>
        <p:nvCxnSpPr>
          <p:cNvPr id="9" name="Straight Connector 8"/>
          <p:cNvCxnSpPr/>
          <p:nvPr userDrawn="1"/>
        </p:nvCxnSpPr>
        <p:spPr>
          <a:xfrm>
            <a:off x="2286000" y="4343400"/>
            <a:ext cx="65151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4" name="Rectangle 3"/>
          <p:cNvSpPr>
            <a:spLocks/>
          </p:cNvSpPr>
          <p:nvPr userDrawn="1"/>
        </p:nvSpPr>
        <p:spPr>
          <a:xfrm>
            <a:off x="-6" y="0"/>
            <a:ext cx="1371600" cy="4343400"/>
          </a:xfrm>
          <a:prstGeom prst="rect">
            <a:avLst/>
          </a:prstGeom>
          <a:solidFill>
            <a:srgbClr val="035B3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a:spLocks/>
          </p:cNvSpPr>
          <p:nvPr userDrawn="1"/>
        </p:nvSpPr>
        <p:spPr>
          <a:xfrm>
            <a:off x="-6" y="4575556"/>
            <a:ext cx="1371600" cy="2282444"/>
          </a:xfrm>
          <a:prstGeom prst="rect">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Circle_Green-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0094" y="2971800"/>
            <a:ext cx="1143000" cy="1143000"/>
          </a:xfrm>
          <a:prstGeom prst="rect">
            <a:avLst/>
          </a:prstGeom>
        </p:spPr>
      </p:pic>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224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62674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51054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218220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6159831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8" name="Straight Connector 7"/>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62658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62658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Opt 2">
    <p:spTree>
      <p:nvGrpSpPr>
        <p:cNvPr id="1" name=""/>
        <p:cNvGrpSpPr/>
        <p:nvPr/>
      </p:nvGrpSpPr>
      <p:grpSpPr>
        <a:xfrm>
          <a:off x="0" y="0"/>
          <a:ext cx="0" cy="0"/>
          <a:chOff x="0" y="0"/>
          <a:chExt cx="0" cy="0"/>
        </a:xfrm>
      </p:grpSpPr>
      <p:pic>
        <p:nvPicPr>
          <p:cNvPr id="7" name="Picture 6" descr="_8036148_edited.jpg"/>
          <p:cNvPicPr>
            <a:picLocks noChangeAspect="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Rectangle 7"/>
          <p:cNvSpPr/>
          <p:nvPr userDrawn="1"/>
        </p:nvSpPr>
        <p:spPr>
          <a:xfrm>
            <a:off x="0" y="3886200"/>
            <a:ext cx="9144000" cy="1996440"/>
          </a:xfrm>
          <a:prstGeom prst="rect">
            <a:avLst/>
          </a:prstGeom>
          <a:solidFill>
            <a:schemeClr val="bg1"/>
          </a:solidFill>
          <a:ln w="12700" cmpd="sng">
            <a:solidFill>
              <a:srgbClr val="E6E7E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cxnSp>
        <p:nvCxnSpPr>
          <p:cNvPr id="9" name="Straight Connector 8"/>
          <p:cNvCxnSpPr/>
          <p:nvPr userDrawn="1"/>
        </p:nvCxnSpPr>
        <p:spPr>
          <a:xfrm>
            <a:off x="0" y="5207309"/>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11" name="Picture 10"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4570136"/>
            <a:ext cx="1143000" cy="1143000"/>
          </a:xfrm>
          <a:prstGeom prst="rect">
            <a:avLst/>
          </a:prstGeom>
        </p:spPr>
      </p:pic>
    </p:spTree>
    <p:extLst>
      <p:ext uri="{BB962C8B-B14F-4D97-AF65-F5344CB8AC3E}">
        <p14:creationId xmlns:p14="http://schemas.microsoft.com/office/powerpoint/2010/main" val="412627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pt 3">
    <p:spTree>
      <p:nvGrpSpPr>
        <p:cNvPr id="1" name=""/>
        <p:cNvGrpSpPr/>
        <p:nvPr/>
      </p:nvGrpSpPr>
      <p:grpSpPr>
        <a:xfrm>
          <a:off x="0" y="0"/>
          <a:ext cx="0" cy="0"/>
          <a:chOff x="0" y="0"/>
          <a:chExt cx="0" cy="0"/>
        </a:xfrm>
      </p:grpSpPr>
      <p:pic>
        <p:nvPicPr>
          <p:cNvPr id="7" name="Picture 6"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914400" y="1143000"/>
            <a:ext cx="2286000" cy="2286000"/>
          </a:xfrm>
          <a:prstGeom prst="rect">
            <a:avLst/>
          </a:prstGeom>
        </p:spPr>
      </p:pic>
      <p:pic>
        <p:nvPicPr>
          <p:cNvPr id="8" name="Picture 7"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3429000" y="1143000"/>
            <a:ext cx="2286000" cy="2286000"/>
          </a:xfrm>
          <a:prstGeom prst="rect">
            <a:avLst/>
          </a:prstGeom>
        </p:spPr>
      </p:pic>
      <p:pic>
        <p:nvPicPr>
          <p:cNvPr id="9" name="Picture 8"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5667" r="19333"/>
          <a:stretch/>
        </p:blipFill>
        <p:spPr>
          <a:xfrm>
            <a:off x="5943600" y="1143000"/>
            <a:ext cx="2286000" cy="2286000"/>
          </a:xfrm>
          <a:prstGeom prst="rect">
            <a:avLst/>
          </a:prstGeom>
        </p:spPr>
      </p:pic>
      <p:sp>
        <p:nvSpPr>
          <p:cNvPr id="11" name="Rectangle 10"/>
          <p:cNvSpPr/>
          <p:nvPr userDrawn="1"/>
        </p:nvSpPr>
        <p:spPr>
          <a:xfrm>
            <a:off x="0" y="3657600"/>
            <a:ext cx="3200400" cy="224971"/>
          </a:xfrm>
          <a:prstGeom prst="rect">
            <a:avLst/>
          </a:prstGeom>
          <a:solidFill>
            <a:srgbClr val="035B3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userDrawn="1"/>
        </p:nvCxnSpPr>
        <p:spPr>
          <a:xfrm>
            <a:off x="0" y="3657600"/>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12"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3" name="Picture 12"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3202460"/>
            <a:ext cx="1143000" cy="1143000"/>
          </a:xfrm>
          <a:prstGeom prst="rect">
            <a:avLst/>
          </a:prstGeom>
        </p:spPr>
      </p:pic>
    </p:spTree>
    <p:extLst>
      <p:ext uri="{BB962C8B-B14F-4D97-AF65-F5344CB8AC3E}">
        <p14:creationId xmlns:p14="http://schemas.microsoft.com/office/powerpoint/2010/main" val="3258211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pt 4">
    <p:spTree>
      <p:nvGrpSpPr>
        <p:cNvPr id="1" name=""/>
        <p:cNvGrpSpPr/>
        <p:nvPr/>
      </p:nvGrpSpPr>
      <p:grpSpPr>
        <a:xfrm>
          <a:off x="0" y="0"/>
          <a:ext cx="0" cy="0"/>
          <a:chOff x="0" y="0"/>
          <a:chExt cx="0" cy="0"/>
        </a:xfrm>
      </p:grpSpPr>
      <p:pic>
        <p:nvPicPr>
          <p:cNvPr id="9" name="Picture 8" descr="_8036148_edited.jpg"/>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t="13435" b="31011"/>
          <a:stretch/>
        </p:blipFill>
        <p:spPr>
          <a:xfrm>
            <a:off x="0" y="1"/>
            <a:ext cx="8229600" cy="3429000"/>
          </a:xfrm>
          <a:prstGeom prst="rect">
            <a:avLst/>
          </a:prstGeom>
        </p:spPr>
      </p:pic>
      <p:sp>
        <p:nvSpPr>
          <p:cNvPr id="11" name="Rectangle 10"/>
          <p:cNvSpPr/>
          <p:nvPr userDrawn="1"/>
        </p:nvSpPr>
        <p:spPr>
          <a:xfrm>
            <a:off x="0" y="3657600"/>
            <a:ext cx="3200400" cy="224971"/>
          </a:xfrm>
          <a:prstGeom prst="rect">
            <a:avLst/>
          </a:prstGeom>
          <a:solidFill>
            <a:srgbClr val="035B3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userDrawn="1"/>
        </p:nvCxnSpPr>
        <p:spPr>
          <a:xfrm>
            <a:off x="0" y="3657600"/>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8" name="Title 1"/>
          <p:cNvSpPr>
            <a:spLocks noGrp="1"/>
          </p:cNvSpPr>
          <p:nvPr>
            <p:ph type="ctrTitle"/>
          </p:nvPr>
        </p:nvSpPr>
        <p:spPr>
          <a:xfrm>
            <a:off x="914400" y="4013200"/>
            <a:ext cx="6858000" cy="1075372"/>
          </a:xfrm>
        </p:spPr>
        <p:txBody>
          <a:bodyPr/>
          <a:lstStyle/>
          <a:p>
            <a:r>
              <a:rPr lang="en-US" dirty="0" smtClean="0"/>
              <a:t>Click to edit Master title style</a:t>
            </a:r>
            <a:endParaRPr lang="en-US" dirty="0"/>
          </a:p>
        </p:txBody>
      </p:sp>
      <p:sp>
        <p:nvSpPr>
          <p:cNvPr id="10" name="Subtitle 2"/>
          <p:cNvSpPr>
            <a:spLocks noGrp="1"/>
          </p:cNvSpPr>
          <p:nvPr>
            <p:ph type="subTitle" idx="1"/>
          </p:nvPr>
        </p:nvSpPr>
        <p:spPr>
          <a:xfrm>
            <a:off x="914400" y="5321976"/>
            <a:ext cx="6858000" cy="391160"/>
          </a:xfrm>
        </p:spPr>
        <p:txBody>
          <a:bodyPr>
            <a:normAutofit/>
          </a:bodyPr>
          <a:lstStyle>
            <a:lvl1pPr marL="0" indent="0" algn="l">
              <a:spcBef>
                <a:spcPts val="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2" name="Picture 11" descr="Circle_Green-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58100" y="3202460"/>
            <a:ext cx="1143000" cy="1143000"/>
          </a:xfrm>
          <a:prstGeom prst="rect">
            <a:avLst/>
          </a:prstGeom>
        </p:spPr>
      </p:pic>
    </p:spTree>
    <p:extLst>
      <p:ext uri="{BB962C8B-B14F-4D97-AF65-F5344CB8AC3E}">
        <p14:creationId xmlns:p14="http://schemas.microsoft.com/office/powerpoint/2010/main" val="2150491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8" name="Straight Connector 7"/>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399" y="4472092"/>
            <a:ext cx="7580313" cy="1362075"/>
          </a:xfrm>
        </p:spPr>
        <p:txBody>
          <a:bodyPr anchor="t">
            <a:normAutofit/>
          </a:bodyPr>
          <a:lstStyle>
            <a:lvl1pPr algn="l">
              <a:defRPr sz="3600" b="0" i="0" cap="none" baseline="0"/>
            </a:lvl1pPr>
          </a:lstStyle>
          <a:p>
            <a:r>
              <a:rPr lang="en-US" dirty="0" smtClean="0"/>
              <a:t>Click to edit Master title style</a:t>
            </a:r>
            <a:endParaRPr lang="en-US" dirty="0"/>
          </a:p>
        </p:txBody>
      </p:sp>
      <p:sp>
        <p:nvSpPr>
          <p:cNvPr id="3" name="Text Placeholder 2"/>
          <p:cNvSpPr>
            <a:spLocks noGrp="1"/>
          </p:cNvSpPr>
          <p:nvPr>
            <p:ph type="body" idx="1"/>
          </p:nvPr>
        </p:nvSpPr>
        <p:spPr>
          <a:xfrm>
            <a:off x="914399" y="2726373"/>
            <a:ext cx="7580313"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cxnSp>
        <p:nvCxnSpPr>
          <p:cNvPr id="16" name="Straight Connector 15"/>
          <p:cNvCxnSpPr/>
          <p:nvPr userDrawn="1"/>
        </p:nvCxnSpPr>
        <p:spPr>
          <a:xfrm>
            <a:off x="0" y="4353869"/>
            <a:ext cx="91440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pic>
        <p:nvPicPr>
          <p:cNvPr id="17" name="Picture 16" descr="Circle_Green-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58100" y="3900592"/>
            <a:ext cx="1143000" cy="1143000"/>
          </a:xfrm>
          <a:prstGeom prst="rect">
            <a:avLst/>
          </a:prstGeom>
        </p:spPr>
      </p:pic>
    </p:spTree>
    <p:extLst>
      <p:ext uri="{BB962C8B-B14F-4D97-AF65-F5344CB8AC3E}">
        <p14:creationId xmlns:p14="http://schemas.microsoft.com/office/powerpoint/2010/main" val="1122394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9" name="Straight Connector 8"/>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94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94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11" name="Straight Connector 10"/>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4"/>
            <a:ext cx="4040188" cy="43656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436562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userDrawn="1"/>
        </p:nvSpPr>
        <p:spPr>
          <a:xfrm>
            <a:off x="0" y="0"/>
            <a:ext cx="9144000" cy="1252538"/>
          </a:xfrm>
          <a:prstGeom prst="rect">
            <a:avLst/>
          </a:prstGeom>
          <a:solidFill>
            <a:schemeClr val="bg2"/>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7" name="Straight Connector 6"/>
          <p:cNvCxnSpPr/>
          <p:nvPr userDrawn="1"/>
        </p:nvCxnSpPr>
        <p:spPr>
          <a:xfrm>
            <a:off x="0" y="1252538"/>
            <a:ext cx="8686800" cy="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4712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34950"/>
            <a:ext cx="8229600" cy="909638"/>
          </a:xfrm>
          <a:prstGeom prst="rect">
            <a:avLst/>
          </a:prstGeom>
        </p:spPr>
        <p:txBody>
          <a:bodyPr vert="horz" lIns="0" tIns="0" rIns="0" bIns="0" rtlCol="0" anchor="b" anchorCtr="0">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511300"/>
            <a:ext cx="8229600" cy="50292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69" r:id="rId2"/>
    <p:sldLayoutId id="2147493467" r:id="rId3"/>
    <p:sldLayoutId id="2147493468" r:id="rId4"/>
    <p:sldLayoutId id="2147493457" r:id="rId5"/>
    <p:sldLayoutId id="2147493458" r:id="rId6"/>
    <p:sldLayoutId id="2147493459" r:id="rId7"/>
    <p:sldLayoutId id="2147493460" r:id="rId8"/>
    <p:sldLayoutId id="2147493461" r:id="rId9"/>
    <p:sldLayoutId id="2147493462" r:id="rId10"/>
    <p:sldLayoutId id="2147493463" r:id="rId11"/>
    <p:sldLayoutId id="2147493464" r:id="rId12"/>
    <p:sldLayoutId id="2147493465" r:id="rId13"/>
    <p:sldLayoutId id="2147493466" r:id="rId14"/>
  </p:sldLayoutIdLst>
  <p:txStyles>
    <p:titleStyle>
      <a:lvl1pPr algn="l" defTabSz="457200" rtl="0" eaLnBrk="1" latinLnBrk="0" hangingPunct="1">
        <a:lnSpc>
          <a:spcPts val="3800"/>
        </a:lnSpc>
        <a:spcBef>
          <a:spcPct val="0"/>
        </a:spcBef>
        <a:buNone/>
        <a:defRPr sz="3600" b="0" i="0" u="none" kern="1200" baseline="0">
          <a:solidFill>
            <a:srgbClr val="035B3D"/>
          </a:solidFill>
          <a:latin typeface="+mj-lt"/>
          <a:ea typeface="+mj-ea"/>
          <a:cs typeface="+mj-cs"/>
        </a:defRPr>
      </a:lvl1pPr>
    </p:titleStyle>
    <p:bodyStyle>
      <a:lvl1pPr marL="342900" indent="-342900" algn="l" defTabSz="457200" rtl="0" eaLnBrk="1" latinLnBrk="0" hangingPunct="1">
        <a:spcBef>
          <a:spcPct val="20000"/>
        </a:spcBef>
        <a:buClrTx/>
        <a:buFont typeface="Arial"/>
        <a:buChar char="•"/>
        <a:defRPr sz="3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resources.arcgis.com/en/help/arcgis-rest-api/index.html#/Image_Service/02r3000000q8000000/" TargetMode="External"/><Relationship Id="rId2" Type="http://schemas.openxmlformats.org/officeDocument/2006/relationships/hyperlink" Target="http://www.esri.com/software/arcgis/arcgisserver/extensions"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resources.arcgis.com/en/help/arcgis-rest-api/index.html#/Submit_GP_Job/02r3000000p8000000/" TargetMode="External"/><Relationship Id="rId2" Type="http://schemas.openxmlformats.org/officeDocument/2006/relationships/hyperlink" Target="http://resources.arcgis.com/en/help/arcgis-rest-api/index.html#/Execute_GP_Task/02r3000000t0000000/"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resources.arcgis.com/en/help/arcgis-rest-api/index.html#/GP_Input/02r3000000v1000000/" TargetMode="External"/><Relationship Id="rId2" Type="http://schemas.openxmlformats.org/officeDocument/2006/relationships/hyperlink" Target="http://resources.arcgis.com/en/help/arcgis-rest-api/index.html#/GP_Task/02r3000000st000000/" TargetMode="External"/><Relationship Id="rId1" Type="http://schemas.openxmlformats.org/officeDocument/2006/relationships/slideLayout" Target="../slideLayouts/slideLayout5.xml"/><Relationship Id="rId4" Type="http://schemas.openxmlformats.org/officeDocument/2006/relationships/hyperlink" Target="http://resources.arcgis.com/de/help/main/10.2/index.html#//018z00000046000000"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esktop.arcgis.com/en/desktop/latest/analyze/arcpy-functions/getparameter.htm" TargetMode="External"/><Relationship Id="rId2" Type="http://schemas.openxmlformats.org/officeDocument/2006/relationships/hyperlink" Target="http://resources.arcgis.com/EN/HELP/MAIN/10.2/index.html#//000v00000001000000" TargetMode="External"/><Relationship Id="rId1" Type="http://schemas.openxmlformats.org/officeDocument/2006/relationships/slideLayout" Target="../slideLayouts/slideLayout5.xml"/><Relationship Id="rId5" Type="http://schemas.openxmlformats.org/officeDocument/2006/relationships/hyperlink" Target="https://desktop.arcgis.com/en/desktop/latest/analyze/arcpy-functions/setparameter.htm" TargetMode="External"/><Relationship Id="rId4" Type="http://schemas.openxmlformats.org/officeDocument/2006/relationships/hyperlink" Target="https://desktop.arcgis.com/en/desktop/latest/analyze/arcpy-functions/getparameterastext.ht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developers.arcgis.com/javascript/jshelp/intro_gp_running.html" TargetMode="External"/><Relationship Id="rId2" Type="http://schemas.openxmlformats.org/officeDocument/2006/relationships/hyperlink" Target="https://developers.arcgis.com/javascript/jsapi/geoprocessor-amd.html"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resources.arcgis.com/EN/HELP/MAIN/10.1/index.html#/Parameters/01540000054v000000/GUID-39A6B08B-4A90-4556-B922-42DF00529BD7/"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hyperlink" Target="https://developers.arcgis.com/javascript/jshelp/intro_gp_running.html"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resources.arcgis.com/EN/HELP/MAIN/10.1/index.html#/What_is_a_Python_toolbox/001500000022000000/" TargetMode="Externa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s.arcgis.com/javascript/jsapi/jobinfo-amd.html#jobid" TargetMode="External"/><Relationship Id="rId7" Type="http://schemas.openxmlformats.org/officeDocument/2006/relationships/image" Target="../media/image14.png"/><Relationship Id="rId2" Type="http://schemas.openxmlformats.org/officeDocument/2006/relationships/hyperlink" Target="https://developers.arcgis.com/javascript/jsapi/jobinfo-amd.html" TargetMode="Externa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developers.arcgis.com/javascript/jsapi/geoprocessor.html#getresultdata"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mailto:natech@Bolton-menk.com" TargetMode="External"/><Relationship Id="rId2" Type="http://schemas.openxmlformats.org/officeDocument/2006/relationships/hyperlink" Target="mailto:calebma@Bolton-menk.com" TargetMode="External"/><Relationship Id="rId1" Type="http://schemas.openxmlformats.org/officeDocument/2006/relationships/slideLayout" Target="../slideLayouts/slideLayout5.xml"/><Relationship Id="rId6" Type="http://schemas.openxmlformats.org/officeDocument/2006/relationships/hyperlink" Target="http://resources.arcgis.com/EN/HELP/MAIN/10.1/index.html#/Parameters/01540000054v000000/GUID-39A6B08B-4A90-4556-B922-42DF00529BD7/" TargetMode="External"/><Relationship Id="rId5" Type="http://schemas.openxmlformats.org/officeDocument/2006/relationships/hyperlink" Target="https://developers.arcgis.com/javascript/jsapi/" TargetMode="External"/><Relationship Id="rId4" Type="http://schemas.openxmlformats.org/officeDocument/2006/relationships/hyperlink" Target="https://github.com/Bolton-and-Menk-GIS/GPServices_Workshop_2016"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erver.arcgis.com/en/server/latest/publish-services/linux/publishing-a-geoprocessing-service.htm"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leemendelowitz.github.io/blog/how-does-python-find-packages.html" TargetMode="External"/><Relationship Id="rId2" Type="http://schemas.openxmlformats.org/officeDocument/2006/relationships/hyperlink" Target="http://server.arcgis.com/en/server/latest/publish-services/linux/authoring-geoprocessing-tasks-with-python-scripts.htm"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erver.arcgis.com/en/server/latest/publish-services/linux/deploying-custom-python-packages.htm"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Using Geoprocessing Services with the ArcGIS JavaScript API</a:t>
            </a:r>
            <a:endParaRPr lang="en-US" dirty="0"/>
          </a:p>
        </p:txBody>
      </p:sp>
      <p:sp>
        <p:nvSpPr>
          <p:cNvPr id="3" name="Subtitle 2"/>
          <p:cNvSpPr>
            <a:spLocks noGrp="1"/>
          </p:cNvSpPr>
          <p:nvPr>
            <p:ph type="subTitle" idx="1"/>
          </p:nvPr>
        </p:nvSpPr>
        <p:spPr/>
        <p:txBody>
          <a:bodyPr/>
          <a:lstStyle/>
          <a:p>
            <a:r>
              <a:rPr lang="en-US" dirty="0" smtClean="0"/>
              <a:t>By Caleb Mackey and Nate Christ</a:t>
            </a:r>
            <a:endParaRPr lang="en-US" dirty="0"/>
          </a:p>
        </p:txBody>
      </p:sp>
    </p:spTree>
    <p:extLst>
      <p:ext uri="{BB962C8B-B14F-4D97-AF65-F5344CB8AC3E}">
        <p14:creationId xmlns:p14="http://schemas.microsoft.com/office/powerpoint/2010/main" val="16214211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Considerations</a:t>
            </a:r>
            <a:endParaRPr lang="en-US" dirty="0"/>
          </a:p>
        </p:txBody>
      </p:sp>
      <p:sp>
        <p:nvSpPr>
          <p:cNvPr id="3" name="Content Placeholder 2"/>
          <p:cNvSpPr>
            <a:spLocks noGrp="1"/>
          </p:cNvSpPr>
          <p:nvPr>
            <p:ph idx="1"/>
          </p:nvPr>
        </p:nvSpPr>
        <p:spPr/>
        <p:txBody>
          <a:bodyPr>
            <a:normAutofit/>
          </a:bodyPr>
          <a:lstStyle/>
          <a:p>
            <a:r>
              <a:rPr lang="en-US" sz="2400" dirty="0" smtClean="0"/>
              <a:t>Although a GP Service is just running a Python script on the backend, there are several important considerations:</a:t>
            </a:r>
          </a:p>
          <a:p>
            <a:pPr marL="857250" lvl="1" indent="-457200">
              <a:buFont typeface="+mj-lt"/>
              <a:buAutoNum type="arabicPeriod"/>
            </a:pPr>
            <a:r>
              <a:rPr lang="en-US" sz="1800" dirty="0" smtClean="0"/>
              <a:t>ArcGIS Server runs 64-bit Python.  What does this mean?</a:t>
            </a:r>
          </a:p>
          <a:p>
            <a:pPr marL="1257300" lvl="2" indent="-457200"/>
            <a:r>
              <a:rPr lang="en-US" sz="1600" dirty="0" smtClean="0"/>
              <a:t>Personal geodatabase data sources and excel spreadsheets cannot be used (because they use a 32 bit driver)</a:t>
            </a:r>
          </a:p>
          <a:p>
            <a:pPr marL="1257300" lvl="2" indent="-457200"/>
            <a:r>
              <a:rPr lang="en-US" sz="1600" dirty="0" smtClean="0"/>
              <a:t>Uses a slightly different </a:t>
            </a:r>
            <a:r>
              <a:rPr lang="en-US" sz="1600" dirty="0" err="1" smtClean="0"/>
              <a:t>arcpy</a:t>
            </a:r>
            <a:r>
              <a:rPr lang="en-US" sz="1600" dirty="0" smtClean="0"/>
              <a:t> package that is optimized for Server</a:t>
            </a:r>
          </a:p>
          <a:p>
            <a:pPr lvl="1" indent="-342900">
              <a:buFont typeface="+mj-lt"/>
              <a:buAutoNum type="arabicPeriod"/>
            </a:pPr>
            <a:r>
              <a:rPr lang="en-US" sz="1800" dirty="0" smtClean="0"/>
              <a:t>Cannot use some extensions (spatial, 3D, </a:t>
            </a:r>
            <a:r>
              <a:rPr lang="en-US" sz="1800" dirty="0" err="1" smtClean="0"/>
              <a:t>geostatistical</a:t>
            </a:r>
            <a:r>
              <a:rPr lang="en-US" sz="1800" dirty="0" smtClean="0"/>
              <a:t>) unless using an </a:t>
            </a:r>
            <a:r>
              <a:rPr lang="en-US" sz="1800" dirty="0" smtClean="0">
                <a:hlinkClick r:id="rId2"/>
              </a:rPr>
              <a:t>Advanced License</a:t>
            </a:r>
            <a:r>
              <a:rPr lang="en-US" sz="1800" dirty="0" smtClean="0"/>
              <a:t>.  No Exceptions!  Hint: There are some workarounds for spatial analyst if using </a:t>
            </a:r>
            <a:r>
              <a:rPr lang="en-US" sz="1800" dirty="0" smtClean="0">
                <a:hlinkClick r:id="rId3"/>
              </a:rPr>
              <a:t>image server</a:t>
            </a:r>
            <a:r>
              <a:rPr lang="en-US" sz="1800" dirty="0" smtClean="0"/>
              <a:t>.</a:t>
            </a:r>
          </a:p>
          <a:p>
            <a:pPr lvl="1" indent="-342900">
              <a:buFont typeface="+mj-lt"/>
              <a:buAutoNum type="arabicPeriod"/>
            </a:pPr>
            <a:r>
              <a:rPr lang="en-US" sz="1800" dirty="0" smtClean="0"/>
              <a:t>The script must be built to handle different types of input specific to a web environment such as Feature Sets (these are just JSON objects representing a collection of features).</a:t>
            </a:r>
          </a:p>
          <a:p>
            <a:pPr marL="400050" lvl="1" indent="0">
              <a:buNone/>
            </a:pPr>
            <a:endParaRPr lang="en-US" sz="1800" dirty="0"/>
          </a:p>
        </p:txBody>
      </p:sp>
    </p:spTree>
    <p:extLst>
      <p:ext uri="{BB962C8B-B14F-4D97-AF65-F5344CB8AC3E}">
        <p14:creationId xmlns:p14="http://schemas.microsoft.com/office/powerpoint/2010/main" val="739204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Considerations Continued</a:t>
            </a:r>
            <a:endParaRPr lang="en-US" dirty="0"/>
          </a:p>
        </p:txBody>
      </p:sp>
      <p:sp>
        <p:nvSpPr>
          <p:cNvPr id="3" name="Content Placeholder 2"/>
          <p:cNvSpPr>
            <a:spLocks noGrp="1"/>
          </p:cNvSpPr>
          <p:nvPr>
            <p:ph idx="1"/>
          </p:nvPr>
        </p:nvSpPr>
        <p:spPr/>
        <p:txBody>
          <a:bodyPr>
            <a:normAutofit lnSpcReduction="10000"/>
          </a:bodyPr>
          <a:lstStyle/>
          <a:p>
            <a:pPr marL="400050" lvl="1" indent="0">
              <a:buNone/>
            </a:pPr>
            <a:r>
              <a:rPr lang="en-US" sz="2400" dirty="0" smtClean="0"/>
              <a:t>4.  	Determine </a:t>
            </a:r>
            <a:r>
              <a:rPr lang="en-US" sz="2400" dirty="0"/>
              <a:t>whether a GP Service should be Synchronous </a:t>
            </a:r>
            <a:r>
              <a:rPr lang="en-US" sz="2400" dirty="0" smtClean="0"/>
              <a:t>or Asynchronous</a:t>
            </a:r>
            <a:r>
              <a:rPr lang="en-US" sz="2400" dirty="0"/>
              <a:t>:</a:t>
            </a:r>
          </a:p>
          <a:p>
            <a:pPr lvl="2" indent="-342900">
              <a:buFont typeface="+mj-lt"/>
              <a:buAutoNum type="arabicPeriod"/>
            </a:pPr>
            <a:r>
              <a:rPr lang="en-US" sz="1800" b="1" dirty="0" smtClean="0"/>
              <a:t>Synchronous</a:t>
            </a:r>
            <a:r>
              <a:rPr lang="en-US" sz="1800" dirty="0" smtClean="0"/>
              <a:t> – should be used for operations that execute quickly because the client has to wait for this </a:t>
            </a:r>
            <a:r>
              <a:rPr lang="en-US" sz="1800" dirty="0"/>
              <a:t>job to complete (uses </a:t>
            </a:r>
            <a:r>
              <a:rPr lang="en-US" sz="1800" dirty="0">
                <a:hlinkClick r:id="rId2"/>
              </a:rPr>
              <a:t>execute task</a:t>
            </a:r>
            <a:r>
              <a:rPr lang="en-US" sz="1800" dirty="0" smtClean="0"/>
              <a:t>).  </a:t>
            </a:r>
          </a:p>
          <a:p>
            <a:pPr lvl="4" indent="-342900">
              <a:buFont typeface="+mj-lt"/>
              <a:buAutoNum type="arabicPeriod"/>
            </a:pPr>
            <a:r>
              <a:rPr lang="en-US" sz="1800" dirty="0" smtClean="0"/>
              <a:t>Single call is made to server</a:t>
            </a:r>
            <a:endParaRPr lang="en-US" sz="1800" dirty="0"/>
          </a:p>
          <a:p>
            <a:pPr lvl="2" indent="-342900">
              <a:buFont typeface="+mj-lt"/>
              <a:buAutoNum type="arabicPeriod"/>
            </a:pPr>
            <a:r>
              <a:rPr lang="en-US" sz="1800" b="1" dirty="0" smtClean="0"/>
              <a:t>Asynchronous</a:t>
            </a:r>
            <a:r>
              <a:rPr lang="en-US" sz="1800" dirty="0" smtClean="0"/>
              <a:t> </a:t>
            </a:r>
            <a:r>
              <a:rPr lang="en-US" sz="1800" dirty="0"/>
              <a:t>– Should be used by processes that take a long time to complete and the client can do other things while the process is running. This avoids browser time outs (uses </a:t>
            </a:r>
            <a:r>
              <a:rPr lang="en-US" sz="1800" dirty="0">
                <a:hlinkClick r:id="rId3"/>
              </a:rPr>
              <a:t>submit job</a:t>
            </a:r>
            <a:r>
              <a:rPr lang="en-US" sz="1800" dirty="0" smtClean="0"/>
              <a:t>). </a:t>
            </a:r>
            <a:endParaRPr lang="en-US" sz="1800" dirty="0"/>
          </a:p>
          <a:p>
            <a:pPr lvl="3" indent="-342900">
              <a:buFont typeface="+mj-lt"/>
              <a:buAutoNum type="arabicPeriod"/>
            </a:pPr>
            <a:r>
              <a:rPr lang="en-US" sz="1800" dirty="0"/>
              <a:t>While a GP Service is running asynchronously, the client makes continuous calls against the GP Job (via the </a:t>
            </a:r>
            <a:r>
              <a:rPr lang="en-US" sz="1800" b="1" dirty="0" err="1">
                <a:latin typeface="Courier New" panose="02070309020205020404" pitchFamily="49" charset="0"/>
                <a:cs typeface="Courier New" panose="02070309020205020404" pitchFamily="49" charset="0"/>
              </a:rPr>
              <a:t>jobID</a:t>
            </a:r>
            <a:r>
              <a:rPr lang="en-US" sz="1800" dirty="0"/>
              <a:t>) to check on the status until the task completes (</a:t>
            </a:r>
            <a:r>
              <a:rPr lang="en-US" sz="1800" b="1" dirty="0" err="1">
                <a:latin typeface="Courier New" panose="02070309020205020404" pitchFamily="49" charset="0"/>
                <a:cs typeface="Courier New" panose="02070309020205020404" pitchFamily="49" charset="0"/>
              </a:rPr>
              <a:t>jobStatus</a:t>
            </a:r>
            <a:r>
              <a:rPr lang="en-US" sz="1800" b="1" dirty="0">
                <a:latin typeface="Courier New" panose="02070309020205020404" pitchFamily="49" charset="0"/>
                <a:cs typeface="Courier New" panose="02070309020205020404" pitchFamily="49" charset="0"/>
              </a:rPr>
              <a:t> = </a:t>
            </a:r>
            <a:r>
              <a:rPr lang="en-US" sz="1800" b="1" dirty="0" err="1">
                <a:latin typeface="Courier New" panose="02070309020205020404" pitchFamily="49" charset="0"/>
                <a:cs typeface="Courier New" panose="02070309020205020404" pitchFamily="49" charset="0"/>
              </a:rPr>
              <a:t>esriJobSucceded</a:t>
            </a:r>
            <a:r>
              <a:rPr lang="en-US" sz="1800" dirty="0" smtClean="0"/>
              <a:t>).</a:t>
            </a:r>
          </a:p>
          <a:p>
            <a:pPr lvl="4" indent="-342900">
              <a:buFont typeface="+mj-lt"/>
              <a:buAutoNum type="arabicPeriod"/>
            </a:pPr>
            <a:r>
              <a:rPr lang="en-US" sz="1800" dirty="0" smtClean="0"/>
              <a:t>Repetitive calls made to server to check progress</a:t>
            </a:r>
            <a:endParaRPr lang="en-US" sz="1800" dirty="0"/>
          </a:p>
          <a:p>
            <a:pPr marL="857250" lvl="1" indent="-457200">
              <a:buAutoNum type="arabicPeriod" startAt="5"/>
            </a:pPr>
            <a:r>
              <a:rPr lang="en-US" sz="2400" dirty="0" smtClean="0"/>
              <a:t>Cannot </a:t>
            </a:r>
            <a:r>
              <a:rPr lang="en-US" sz="2400" dirty="0"/>
              <a:t>use tool validation in the traditional sense.  Maybe with a Python toolbox</a:t>
            </a:r>
            <a:r>
              <a:rPr lang="en-US" sz="2400" dirty="0" smtClean="0"/>
              <a:t>?</a:t>
            </a:r>
          </a:p>
          <a:p>
            <a:pPr marL="800100" lvl="2" indent="0">
              <a:buNone/>
            </a:pPr>
            <a:r>
              <a:rPr lang="en-US" sz="1800" dirty="0" smtClean="0"/>
              <a:t>1.  Probably makes more sense to handle the input parameter validation on the JavaScript/HTML side</a:t>
            </a:r>
          </a:p>
          <a:p>
            <a:pPr marL="400050" lvl="1" indent="0">
              <a:buNone/>
            </a:pPr>
            <a:endParaRPr lang="en-US" sz="2400" dirty="0"/>
          </a:p>
        </p:txBody>
      </p:sp>
    </p:spTree>
    <p:extLst>
      <p:ext uri="{BB962C8B-B14F-4D97-AF65-F5344CB8AC3E}">
        <p14:creationId xmlns:p14="http://schemas.microsoft.com/office/powerpoint/2010/main" val="2706031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Concepts</a:t>
            </a:r>
            <a:endParaRPr lang="en-US" dirty="0"/>
          </a:p>
        </p:txBody>
      </p:sp>
      <p:sp>
        <p:nvSpPr>
          <p:cNvPr id="3" name="Content Placeholder 2"/>
          <p:cNvSpPr>
            <a:spLocks noGrp="1"/>
          </p:cNvSpPr>
          <p:nvPr>
            <p:ph idx="1"/>
          </p:nvPr>
        </p:nvSpPr>
        <p:spPr/>
        <p:txBody>
          <a:bodyPr>
            <a:normAutofit/>
          </a:bodyPr>
          <a:lstStyle/>
          <a:p>
            <a:r>
              <a:rPr lang="en-US" sz="2600" dirty="0" smtClean="0">
                <a:hlinkClick r:id="rId2"/>
              </a:rPr>
              <a:t>GP Task </a:t>
            </a:r>
            <a:r>
              <a:rPr lang="en-US" sz="2600" dirty="0" smtClean="0"/>
              <a:t>– single tool that will be ran (Asynchronously or Synchronously)</a:t>
            </a:r>
          </a:p>
          <a:p>
            <a:pPr lvl="1"/>
            <a:r>
              <a:rPr lang="en-US" sz="1600" dirty="0" smtClean="0"/>
              <a:t>http://your_server.com/arcgis/rest/services/folder/ToolName/GPServer/ToolName</a:t>
            </a:r>
          </a:p>
          <a:p>
            <a:r>
              <a:rPr lang="en-US" sz="2600" dirty="0" smtClean="0">
                <a:hlinkClick r:id="rId3"/>
              </a:rPr>
              <a:t>GP Input </a:t>
            </a:r>
            <a:r>
              <a:rPr lang="en-US" sz="2600" dirty="0" smtClean="0"/>
              <a:t>– these represent the parameters that need to be passed in to the GP Service Task (as JSON)</a:t>
            </a:r>
          </a:p>
          <a:p>
            <a:pPr lvl="1"/>
            <a:r>
              <a:rPr lang="en-US" sz="2200" dirty="0" smtClean="0"/>
              <a:t>Contains info about the parameter such as name, data type, etc.</a:t>
            </a:r>
          </a:p>
          <a:p>
            <a:r>
              <a:rPr lang="en-US" sz="2600" dirty="0" smtClean="0">
                <a:hlinkClick r:id="rId3"/>
              </a:rPr>
              <a:t>GP Job </a:t>
            </a:r>
            <a:r>
              <a:rPr lang="en-US" sz="2600" dirty="0" smtClean="0"/>
              <a:t>– represents a job that was executed by the GP Service.  </a:t>
            </a:r>
          </a:p>
          <a:p>
            <a:r>
              <a:rPr lang="en-US" sz="2400" dirty="0" smtClean="0">
                <a:hlinkClick r:id="rId3"/>
              </a:rPr>
              <a:t>GP Result </a:t>
            </a:r>
            <a:r>
              <a:rPr lang="en-US" sz="2400" dirty="0" smtClean="0"/>
              <a:t>– result JSON for a GP Job.  If there is an output parameter set in the script, it is returned with the GP Result.</a:t>
            </a:r>
          </a:p>
          <a:p>
            <a:pPr marL="742950" lvl="2" indent="-342900"/>
            <a:r>
              <a:rPr lang="en-US" sz="2200" dirty="0"/>
              <a:t>Provides info about the result parameters as well as inputs.  Similar to Geoprocessing Results in </a:t>
            </a:r>
            <a:r>
              <a:rPr lang="en-US" sz="2200" dirty="0" smtClean="0"/>
              <a:t>Desktop or </a:t>
            </a:r>
            <a:r>
              <a:rPr lang="en-US" sz="2200" dirty="0" smtClean="0">
                <a:hlinkClick r:id="rId4"/>
              </a:rPr>
              <a:t>arcpy.Result</a:t>
            </a:r>
            <a:r>
              <a:rPr lang="en-US" sz="2200" dirty="0" smtClean="0"/>
              <a:t>.</a:t>
            </a:r>
            <a:endParaRPr lang="en-US" sz="2200" dirty="0"/>
          </a:p>
          <a:p>
            <a:endParaRPr lang="en-US" sz="2400" dirty="0"/>
          </a:p>
        </p:txBody>
      </p:sp>
    </p:spTree>
    <p:extLst>
      <p:ext uri="{BB962C8B-B14F-4D97-AF65-F5344CB8AC3E}">
        <p14:creationId xmlns:p14="http://schemas.microsoft.com/office/powerpoint/2010/main" val="1314315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with the ArcGIS JavaScript API</a:t>
            </a:r>
            <a:endParaRPr lang="en-US" dirty="0"/>
          </a:p>
        </p:txBody>
      </p:sp>
      <p:sp>
        <p:nvSpPr>
          <p:cNvPr id="3" name="Content Placeholder 2"/>
          <p:cNvSpPr>
            <a:spLocks noGrp="1"/>
          </p:cNvSpPr>
          <p:nvPr>
            <p:ph idx="1"/>
          </p:nvPr>
        </p:nvSpPr>
        <p:spPr/>
        <p:txBody>
          <a:bodyPr>
            <a:normAutofit/>
          </a:bodyPr>
          <a:lstStyle/>
          <a:p>
            <a:r>
              <a:rPr lang="en-US" sz="2200" dirty="0" smtClean="0"/>
              <a:t>On the Server-Side, the Python script must be able to take arguments from the client (if there are input parameters).  How do these get into the script?  Use </a:t>
            </a:r>
            <a:r>
              <a:rPr lang="en-US" sz="2200" dirty="0" smtClean="0">
                <a:hlinkClick r:id="rId2"/>
              </a:rPr>
              <a:t>ArcPy</a:t>
            </a:r>
            <a:r>
              <a:rPr lang="en-US" sz="2200" dirty="0" smtClean="0"/>
              <a:t>!</a:t>
            </a:r>
          </a:p>
          <a:p>
            <a:r>
              <a:rPr lang="en-US" sz="2200" dirty="0" smtClean="0">
                <a:hlinkClick r:id="rId3"/>
              </a:rPr>
              <a:t>GetParameter</a:t>
            </a:r>
            <a:r>
              <a:rPr lang="en-US" sz="2200" dirty="0" smtClean="0"/>
              <a:t> – returns the parameter as an object. Useful for a feature set!</a:t>
            </a:r>
          </a:p>
          <a:p>
            <a:r>
              <a:rPr lang="en-US" sz="2200" dirty="0" smtClean="0">
                <a:hlinkClick r:id="rId4"/>
              </a:rPr>
              <a:t>GetParameterAsText</a:t>
            </a:r>
            <a:r>
              <a:rPr lang="en-US" sz="2200" dirty="0"/>
              <a:t> </a:t>
            </a:r>
            <a:r>
              <a:rPr lang="en-US" sz="2200" dirty="0" smtClean="0"/>
              <a:t>– returns a parameter value as a text string.</a:t>
            </a:r>
          </a:p>
          <a:p>
            <a:pPr lvl="1"/>
            <a:r>
              <a:rPr lang="en-US" sz="2000" dirty="0" smtClean="0"/>
              <a:t>Note: you can also use the built-in </a:t>
            </a:r>
            <a:r>
              <a:rPr lang="en-US" sz="1600" dirty="0" smtClean="0">
                <a:latin typeface="Courier New" panose="02070309020205020404" pitchFamily="49" charset="0"/>
                <a:cs typeface="Courier New" panose="02070309020205020404" pitchFamily="49" charset="0"/>
              </a:rPr>
              <a:t>sys</a:t>
            </a:r>
            <a:r>
              <a:rPr lang="en-US" sz="2000" dirty="0" smtClean="0"/>
              <a:t> module to get parameters as text</a:t>
            </a:r>
          </a:p>
          <a:p>
            <a:pPr lvl="2"/>
            <a:r>
              <a:rPr lang="en-US" sz="1300" dirty="0" err="1" smtClean="0">
                <a:latin typeface="Courier New" panose="02070309020205020404" pitchFamily="49" charset="0"/>
                <a:cs typeface="Courier New" panose="02070309020205020404" pitchFamily="49" charset="0"/>
              </a:rPr>
              <a:t>paramAsText</a:t>
            </a:r>
            <a:r>
              <a:rPr lang="en-US" sz="1300" dirty="0" smtClean="0">
                <a:latin typeface="Courier New" panose="02070309020205020404" pitchFamily="49" charset="0"/>
                <a:cs typeface="Courier New" panose="02070309020205020404" pitchFamily="49" charset="0"/>
              </a:rPr>
              <a:t> = </a:t>
            </a:r>
            <a:r>
              <a:rPr lang="en-US" sz="1300" dirty="0" err="1" smtClean="0">
                <a:latin typeface="Courier New" panose="02070309020205020404" pitchFamily="49" charset="0"/>
                <a:cs typeface="Courier New" panose="02070309020205020404" pitchFamily="49" charset="0"/>
              </a:rPr>
              <a:t>sys.argv</a:t>
            </a:r>
            <a:r>
              <a:rPr lang="en-US" sz="1300" dirty="0" smtClean="0">
                <a:latin typeface="Courier New" panose="02070309020205020404" pitchFamily="49" charset="0"/>
                <a:cs typeface="Courier New" panose="02070309020205020404" pitchFamily="49" charset="0"/>
              </a:rPr>
              <a:t>[1] # first parameter, index 0 is script name</a:t>
            </a:r>
          </a:p>
          <a:p>
            <a:r>
              <a:rPr lang="en-US" sz="2200" dirty="0" smtClean="0">
                <a:hlinkClick r:id="rId5"/>
              </a:rPr>
              <a:t>SetParameter</a:t>
            </a:r>
            <a:r>
              <a:rPr lang="en-US" sz="2200" dirty="0" smtClean="0"/>
              <a:t> – sets an output parameter for a tool from an object.</a:t>
            </a:r>
          </a:p>
          <a:p>
            <a:pPr lvl="1"/>
            <a:r>
              <a:rPr lang="en-US" sz="2000" dirty="0" smtClean="0"/>
              <a:t>Very Important, you MUST use this if your tool has an </a:t>
            </a:r>
            <a:r>
              <a:rPr lang="en-US" sz="2000" b="1" dirty="0" smtClean="0"/>
              <a:t>output parameter </a:t>
            </a:r>
            <a:r>
              <a:rPr lang="en-US" sz="2000" dirty="0" smtClean="0"/>
              <a:t>and you want to access it from the Web Application after the task has ran</a:t>
            </a:r>
          </a:p>
          <a:p>
            <a:r>
              <a:rPr lang="en-US" sz="2200" dirty="0" smtClean="0">
                <a:hlinkClick r:id="rId4"/>
              </a:rPr>
              <a:t>SetParameterAsText</a:t>
            </a:r>
            <a:r>
              <a:rPr lang="en-US" sz="2200" dirty="0" smtClean="0"/>
              <a:t> – sets an output parameter for a tool as a text string</a:t>
            </a:r>
            <a:endParaRPr lang="en-US" sz="2200" dirty="0"/>
          </a:p>
        </p:txBody>
      </p:sp>
    </p:spTree>
    <p:extLst>
      <p:ext uri="{BB962C8B-B14F-4D97-AF65-F5344CB8AC3E}">
        <p14:creationId xmlns:p14="http://schemas.microsoft.com/office/powerpoint/2010/main" val="3739607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 with the ArcGIS JavaScript API</a:t>
            </a:r>
            <a:endParaRPr lang="en-US" dirty="0"/>
          </a:p>
        </p:txBody>
      </p:sp>
      <p:sp>
        <p:nvSpPr>
          <p:cNvPr id="3" name="Content Placeholder 2"/>
          <p:cNvSpPr>
            <a:spLocks noGrp="1"/>
          </p:cNvSpPr>
          <p:nvPr>
            <p:ph idx="1"/>
          </p:nvPr>
        </p:nvSpPr>
        <p:spPr/>
        <p:txBody>
          <a:bodyPr>
            <a:normAutofit/>
          </a:bodyPr>
          <a:lstStyle/>
          <a:p>
            <a:r>
              <a:rPr lang="en-US" sz="2600" dirty="0" smtClean="0"/>
              <a:t>Because the client will be accessing GP Services through a web application, there is no “out of the box” GUI for the tools like in ArcMap or </a:t>
            </a:r>
            <a:r>
              <a:rPr lang="en-US" sz="2600" dirty="0" err="1" smtClean="0"/>
              <a:t>ArcCatalog</a:t>
            </a:r>
            <a:r>
              <a:rPr lang="en-US" sz="2600" dirty="0" smtClean="0"/>
              <a:t>.</a:t>
            </a:r>
          </a:p>
          <a:p>
            <a:pPr lvl="1"/>
            <a:r>
              <a:rPr lang="en-US" sz="2400" dirty="0" smtClean="0"/>
              <a:t>Note: GP Services can be executed with any programming language that can make REST requests (like Python!)</a:t>
            </a:r>
          </a:p>
          <a:p>
            <a:r>
              <a:rPr lang="en-US" sz="2600" dirty="0" smtClean="0"/>
              <a:t>It is up to the developer to create UI components and client side logic to execute GP Tasks because the parameters need to </a:t>
            </a:r>
            <a:r>
              <a:rPr lang="en-US" sz="2600" dirty="0" smtClean="0"/>
              <a:t>be passed </a:t>
            </a:r>
            <a:r>
              <a:rPr lang="en-US" sz="2600" dirty="0" smtClean="0"/>
              <a:t>from the web application to the Python Script.  Making use of HTML5/CSS/JavaScript functionality is very important!</a:t>
            </a:r>
          </a:p>
          <a:p>
            <a:pPr lvl="1"/>
            <a:r>
              <a:rPr lang="en-US" sz="2400" b="1" i="1" dirty="0" smtClean="0"/>
              <a:t>Most</a:t>
            </a:r>
            <a:r>
              <a:rPr lang="en-US" sz="2400" dirty="0" smtClean="0"/>
              <a:t> browsers support HTML5 functionality </a:t>
            </a:r>
            <a:r>
              <a:rPr lang="en-US" sz="2400" dirty="0" smtClean="0">
                <a:solidFill>
                  <a:srgbClr val="FF0000"/>
                </a:solidFill>
              </a:rPr>
              <a:t>(insert IE joke here)</a:t>
            </a:r>
            <a:endParaRPr lang="en-US" sz="2400" dirty="0">
              <a:solidFill>
                <a:srgbClr val="FF0000"/>
              </a:solidFill>
            </a:endParaRPr>
          </a:p>
        </p:txBody>
      </p:sp>
    </p:spTree>
    <p:extLst>
      <p:ext uri="{BB962C8B-B14F-4D97-AF65-F5344CB8AC3E}">
        <p14:creationId xmlns:p14="http://schemas.microsoft.com/office/powerpoint/2010/main" val="943051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Calling a GP Service in the JS API</a:t>
            </a:r>
            <a:endParaRPr lang="en-US" dirty="0"/>
          </a:p>
        </p:txBody>
      </p:sp>
      <p:sp>
        <p:nvSpPr>
          <p:cNvPr id="3" name="Content Placeholder 2"/>
          <p:cNvSpPr>
            <a:spLocks noGrp="1"/>
          </p:cNvSpPr>
          <p:nvPr>
            <p:ph idx="1"/>
          </p:nvPr>
        </p:nvSpPr>
        <p:spPr/>
        <p:txBody>
          <a:bodyPr/>
          <a:lstStyle/>
          <a:p>
            <a:r>
              <a:rPr lang="en-US" dirty="0" smtClean="0"/>
              <a:t>To consume a GP Service, you must use the </a:t>
            </a:r>
            <a:r>
              <a:rPr lang="en-US" dirty="0" smtClean="0">
                <a:hlinkClick r:id="rId2"/>
              </a:rPr>
              <a:t>Geoprocessor</a:t>
            </a:r>
            <a:r>
              <a:rPr lang="en-US" dirty="0" smtClean="0"/>
              <a:t> class.</a:t>
            </a:r>
          </a:p>
          <a:p>
            <a:r>
              <a:rPr lang="en-US" dirty="0" smtClean="0"/>
              <a:t>The parameters differ for every tool and therefore are passed in as JSON matching the parameter schema as defined in the service.</a:t>
            </a:r>
          </a:p>
          <a:p>
            <a:r>
              <a:rPr lang="en-US" dirty="0" smtClean="0"/>
              <a:t>Tools that return output data are accessed </a:t>
            </a:r>
            <a:r>
              <a:rPr lang="en-US" dirty="0" smtClean="0"/>
              <a:t>in </a:t>
            </a:r>
            <a:r>
              <a:rPr lang="en-US" dirty="0" smtClean="0"/>
              <a:t>the geoprocessor’s execute or submit job </a:t>
            </a:r>
            <a:r>
              <a:rPr lang="en-US" dirty="0" smtClean="0"/>
              <a:t>callback when complete.  </a:t>
            </a:r>
            <a:r>
              <a:rPr lang="en-US" dirty="0" smtClean="0"/>
              <a:t>See </a:t>
            </a:r>
            <a:r>
              <a:rPr lang="en-US" dirty="0" smtClean="0">
                <a:hlinkClick r:id="rId3"/>
              </a:rPr>
              <a:t>getting the results from a GP Service</a:t>
            </a:r>
            <a:r>
              <a:rPr lang="en-US" dirty="0" smtClean="0"/>
              <a:t>.</a:t>
            </a:r>
            <a:endParaRPr lang="en-US" dirty="0"/>
          </a:p>
        </p:txBody>
      </p:sp>
    </p:spTree>
    <p:extLst>
      <p:ext uri="{BB962C8B-B14F-4D97-AF65-F5344CB8AC3E}">
        <p14:creationId xmlns:p14="http://schemas.microsoft.com/office/powerpoint/2010/main" val="3961012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130595" y="165282"/>
            <a:ext cx="5795691" cy="6567497"/>
          </a:xfrm>
          <a:prstGeom prst="rect">
            <a:avLst/>
          </a:prstGeom>
        </p:spPr>
        <p:style>
          <a:lnRef idx="2">
            <a:schemeClr val="dk1"/>
          </a:lnRef>
          <a:fillRef idx="1">
            <a:schemeClr val="lt1"/>
          </a:fillRef>
          <a:effectRef idx="0">
            <a:schemeClr val="dk1"/>
          </a:effectRef>
          <a:fontRef idx="minor">
            <a:schemeClr val="dk1"/>
          </a:fontRef>
        </p:style>
      </p:pic>
      <p:pic>
        <p:nvPicPr>
          <p:cNvPr id="5" name="Picture 4"/>
          <p:cNvPicPr>
            <a:picLocks noChangeAspect="1"/>
          </p:cNvPicPr>
          <p:nvPr/>
        </p:nvPicPr>
        <p:blipFill>
          <a:blip r:embed="rId3"/>
          <a:stretch>
            <a:fillRect/>
          </a:stretch>
        </p:blipFill>
        <p:spPr>
          <a:xfrm>
            <a:off x="95794" y="1536654"/>
            <a:ext cx="3786021" cy="849495"/>
          </a:xfrm>
          <a:prstGeom prst="rect">
            <a:avLst/>
          </a:prstGeom>
        </p:spPr>
        <p:style>
          <a:lnRef idx="2">
            <a:schemeClr val="dk1"/>
          </a:lnRef>
          <a:fillRef idx="1">
            <a:schemeClr val="lt1"/>
          </a:fillRef>
          <a:effectRef idx="0">
            <a:schemeClr val="dk1"/>
          </a:effectRef>
          <a:fontRef idx="minor">
            <a:schemeClr val="dk1"/>
          </a:fontRef>
        </p:style>
      </p:pic>
      <p:sp>
        <p:nvSpPr>
          <p:cNvPr id="6" name="TextBox 5"/>
          <p:cNvSpPr txBox="1"/>
          <p:nvPr/>
        </p:nvSpPr>
        <p:spPr>
          <a:xfrm>
            <a:off x="261257" y="3642586"/>
            <a:ext cx="2586446" cy="1754326"/>
          </a:xfrm>
          <a:prstGeom prst="rect">
            <a:avLst/>
          </a:prstGeom>
          <a:noFill/>
        </p:spPr>
        <p:txBody>
          <a:bodyPr wrap="square" rtlCol="0">
            <a:spAutoFit/>
          </a:bodyPr>
          <a:lstStyle/>
          <a:p>
            <a:r>
              <a:rPr lang="en-US" dirty="0" smtClean="0"/>
              <a:t>Because the </a:t>
            </a:r>
            <a:r>
              <a:rPr lang="en-US" dirty="0"/>
              <a:t>“</a:t>
            </a:r>
            <a:r>
              <a:rPr lang="en-US" dirty="0" err="1"/>
              <a:t>Out_URL</a:t>
            </a:r>
            <a:r>
              <a:rPr lang="en-US" dirty="0" smtClean="0"/>
              <a:t>” parameter direction is output, it is derived and is not referenced in the JSON parameter input shown above.</a:t>
            </a:r>
            <a:endParaRPr lang="en-US" dirty="0"/>
          </a:p>
        </p:txBody>
      </p:sp>
    </p:spTree>
    <p:extLst>
      <p:ext uri="{BB962C8B-B14F-4D97-AF65-F5344CB8AC3E}">
        <p14:creationId xmlns:p14="http://schemas.microsoft.com/office/powerpoint/2010/main" val="2513815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the output from a tool</a:t>
            </a:r>
            <a:endParaRPr lang="en-US" dirty="0"/>
          </a:p>
        </p:txBody>
      </p:sp>
      <p:sp>
        <p:nvSpPr>
          <p:cNvPr id="3" name="Content Placeholder 2"/>
          <p:cNvSpPr>
            <a:spLocks noGrp="1"/>
          </p:cNvSpPr>
          <p:nvPr>
            <p:ph idx="1"/>
          </p:nvPr>
        </p:nvSpPr>
        <p:spPr>
          <a:xfrm>
            <a:off x="457200" y="1511300"/>
            <a:ext cx="8437418" cy="5029200"/>
          </a:xfrm>
        </p:spPr>
        <p:txBody>
          <a:bodyPr/>
          <a:lstStyle/>
          <a:p>
            <a:r>
              <a:rPr lang="en-US" dirty="0" smtClean="0"/>
              <a:t>The </a:t>
            </a:r>
            <a:r>
              <a:rPr lang="en-US" dirty="0" smtClean="0"/>
              <a:t>callback from when the GP Service has finished executing returns two things for both execute (synchronous) and submit job (asynchronous):</a:t>
            </a:r>
          </a:p>
          <a:p>
            <a:pPr lvl="1"/>
            <a:r>
              <a:rPr lang="en-US" b="1" dirty="0" smtClean="0"/>
              <a:t>results</a:t>
            </a:r>
            <a:r>
              <a:rPr lang="en-US" dirty="0" smtClean="0"/>
              <a:t> – includes any result data</a:t>
            </a:r>
          </a:p>
          <a:p>
            <a:pPr lvl="1"/>
            <a:r>
              <a:rPr lang="en-US" b="1" dirty="0"/>
              <a:t>m</a:t>
            </a:r>
            <a:r>
              <a:rPr lang="en-US" b="1" dirty="0" smtClean="0"/>
              <a:t>essages</a:t>
            </a:r>
            <a:r>
              <a:rPr lang="en-US" dirty="0" smtClean="0"/>
              <a:t> – includes any messages returned during the process (this depends on the </a:t>
            </a:r>
            <a:r>
              <a:rPr lang="en-US" dirty="0" smtClean="0">
                <a:hlinkClick r:id="rId2"/>
              </a:rPr>
              <a:t>message level</a:t>
            </a:r>
            <a:r>
              <a:rPr lang="en-US" dirty="0" smtClean="0"/>
              <a:t> set for the GP service!)</a:t>
            </a:r>
          </a:p>
          <a:p>
            <a:pPr marL="457200" lvl="1" indent="0">
              <a:buNone/>
            </a:pPr>
            <a:endParaRPr lang="en-US" dirty="0" smtClean="0"/>
          </a:p>
          <a:p>
            <a:r>
              <a:rPr lang="en-US" sz="1600" dirty="0">
                <a:latin typeface="Courier New" panose="02070309020205020404" pitchFamily="49" charset="0"/>
                <a:cs typeface="Courier New" panose="02070309020205020404" pitchFamily="49" charset="0"/>
              </a:rPr>
              <a:t>execute(</a:t>
            </a:r>
            <a:r>
              <a:rPr lang="en-US" sz="1600" dirty="0" err="1">
                <a:latin typeface="Courier New" panose="02070309020205020404" pitchFamily="49" charset="0"/>
                <a:cs typeface="Courier New" panose="02070309020205020404" pitchFamily="49" charset="0"/>
              </a:rPr>
              <a:t>inputParameters</a:t>
            </a:r>
            <a:r>
              <a:rPr lang="en-US" sz="1600" dirty="0">
                <a:latin typeface="Courier New" panose="02070309020205020404" pitchFamily="49" charset="0"/>
                <a:cs typeface="Courier New" panose="02070309020205020404" pitchFamily="49" charset="0"/>
              </a:rPr>
              <a:t>, callback?, </a:t>
            </a:r>
            <a:r>
              <a:rPr lang="en-US" sz="1600" dirty="0" err="1">
                <a:latin typeface="Courier New" panose="02070309020205020404" pitchFamily="49" charset="0"/>
                <a:cs typeface="Courier New" panose="02070309020205020404" pitchFamily="49" charset="0"/>
              </a:rPr>
              <a:t>errback</a:t>
            </a:r>
            <a:r>
              <a:rPr lang="en-US" sz="1600" dirty="0">
                <a:latin typeface="Courier New" panose="02070309020205020404" pitchFamily="49" charset="0"/>
                <a:cs typeface="Courier New" panose="02070309020205020404" pitchFamily="49" charset="0"/>
              </a:rPr>
              <a:t>?)	</a:t>
            </a:r>
            <a:endParaRPr lang="en-US" sz="1600" dirty="0" smtClean="0">
              <a:latin typeface="Courier New" panose="02070309020205020404" pitchFamily="49" charset="0"/>
              <a:cs typeface="Courier New" panose="02070309020205020404" pitchFamily="49" charset="0"/>
            </a:endParaRPr>
          </a:p>
          <a:p>
            <a:r>
              <a:rPr lang="en-US" sz="1600" dirty="0" err="1" smtClean="0">
                <a:latin typeface="Courier New" panose="02070309020205020404" pitchFamily="49" charset="0"/>
                <a:cs typeface="Courier New" panose="02070309020205020404" pitchFamily="49" charset="0"/>
              </a:rPr>
              <a:t>submitJob</a:t>
            </a:r>
            <a:r>
              <a:rPr lang="en-US" sz="1600" dirty="0" smtClean="0">
                <a:latin typeface="Courier New" panose="02070309020205020404" pitchFamily="49" charset="0"/>
                <a:cs typeface="Courier New" panose="02070309020205020404" pitchFamily="49" charset="0"/>
              </a:rPr>
              <a:t>(</a:t>
            </a:r>
            <a:r>
              <a:rPr lang="en-US" sz="1600" dirty="0" err="1" smtClean="0">
                <a:latin typeface="Courier New" panose="02070309020205020404" pitchFamily="49" charset="0"/>
                <a:cs typeface="Courier New" panose="02070309020205020404" pitchFamily="49" charset="0"/>
              </a:rPr>
              <a:t>inputParameters</a:t>
            </a:r>
            <a:r>
              <a:rPr lang="en-US" sz="1600" dirty="0">
                <a:latin typeface="Courier New" panose="02070309020205020404" pitchFamily="49" charset="0"/>
                <a:cs typeface="Courier New" panose="02070309020205020404" pitchFamily="49" charset="0"/>
              </a:rPr>
              <a:t>, callback?, </a:t>
            </a:r>
            <a:r>
              <a:rPr lang="en-US" sz="1600" dirty="0" err="1">
                <a:latin typeface="Courier New" panose="02070309020205020404" pitchFamily="49" charset="0"/>
                <a:cs typeface="Courier New" panose="02070309020205020404" pitchFamily="49" charset="0"/>
              </a:rPr>
              <a:t>statusCallback</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errback</a:t>
            </a:r>
            <a:r>
              <a:rPr lang="en-US"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187673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391036" y="78376"/>
            <a:ext cx="5265283" cy="6613399"/>
          </a:xfrm>
          <a:prstGeom prst="rect">
            <a:avLst/>
          </a:prstGeom>
        </p:spPr>
        <p:style>
          <a:lnRef idx="2">
            <a:schemeClr val="dk1"/>
          </a:lnRef>
          <a:fillRef idx="1">
            <a:schemeClr val="lt1"/>
          </a:fillRef>
          <a:effectRef idx="0">
            <a:schemeClr val="dk1"/>
          </a:effectRef>
          <a:fontRef idx="minor">
            <a:schemeClr val="dk1"/>
          </a:fontRef>
        </p:style>
      </p:pic>
      <p:sp>
        <p:nvSpPr>
          <p:cNvPr id="5" name="TextBox 4"/>
          <p:cNvSpPr txBox="1"/>
          <p:nvPr/>
        </p:nvSpPr>
        <p:spPr>
          <a:xfrm>
            <a:off x="95794" y="1567543"/>
            <a:ext cx="3030583" cy="2031325"/>
          </a:xfrm>
          <a:prstGeom prst="rect">
            <a:avLst/>
          </a:prstGeom>
          <a:noFill/>
        </p:spPr>
        <p:txBody>
          <a:bodyPr wrap="square" rtlCol="0">
            <a:spAutoFit/>
          </a:bodyPr>
          <a:lstStyle/>
          <a:p>
            <a:r>
              <a:rPr lang="en-US" dirty="0" smtClean="0"/>
              <a:t>When calling a GP Service from a REST Endpoint, you can see what the JSON response would look like.  When successful, it will return an array of results (usually just one) and messages.</a:t>
            </a:r>
            <a:endParaRPr lang="en-US" dirty="0"/>
          </a:p>
        </p:txBody>
      </p:sp>
      <p:sp>
        <p:nvSpPr>
          <p:cNvPr id="2" name="TextBox 1"/>
          <p:cNvSpPr txBox="1"/>
          <p:nvPr/>
        </p:nvSpPr>
        <p:spPr>
          <a:xfrm>
            <a:off x="162691" y="111627"/>
            <a:ext cx="2896788" cy="1138773"/>
          </a:xfrm>
          <a:prstGeom prst="rect">
            <a:avLst/>
          </a:prstGeom>
          <a:noFill/>
        </p:spPr>
        <p:txBody>
          <a:bodyPr wrap="square" rtlCol="0">
            <a:spAutoFit/>
          </a:bodyPr>
          <a:lstStyle/>
          <a:p>
            <a:r>
              <a:rPr lang="en-US" sz="3400" dirty="0" smtClean="0">
                <a:solidFill>
                  <a:srgbClr val="035B3D"/>
                </a:solidFill>
                <a:ea typeface="+mj-ea"/>
                <a:cs typeface="+mj-cs"/>
              </a:rPr>
              <a:t>GP Results Response</a:t>
            </a:r>
            <a:endParaRPr lang="en-US" sz="3200" dirty="0"/>
          </a:p>
        </p:txBody>
      </p:sp>
    </p:spTree>
    <p:extLst>
      <p:ext uri="{BB962C8B-B14F-4D97-AF65-F5344CB8AC3E}">
        <p14:creationId xmlns:p14="http://schemas.microsoft.com/office/powerpoint/2010/main" val="1941002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382" y="139064"/>
            <a:ext cx="8229600" cy="909638"/>
          </a:xfrm>
        </p:spPr>
        <p:txBody>
          <a:bodyPr>
            <a:normAutofit/>
          </a:bodyPr>
          <a:lstStyle/>
          <a:p>
            <a:r>
              <a:rPr lang="en-US" sz="3400" dirty="0" smtClean="0"/>
              <a:t>Getting the output from a Synchronous task</a:t>
            </a:r>
            <a:endParaRPr lang="en-US" sz="3400" dirty="0"/>
          </a:p>
        </p:txBody>
      </p:sp>
      <p:pic>
        <p:nvPicPr>
          <p:cNvPr id="4" name="Picture 3"/>
          <p:cNvPicPr>
            <a:picLocks noChangeAspect="1"/>
          </p:cNvPicPr>
          <p:nvPr/>
        </p:nvPicPr>
        <p:blipFill>
          <a:blip r:embed="rId2"/>
          <a:stretch>
            <a:fillRect/>
          </a:stretch>
        </p:blipFill>
        <p:spPr>
          <a:xfrm>
            <a:off x="346573" y="1369150"/>
            <a:ext cx="3190875" cy="514350"/>
          </a:xfrm>
          <a:prstGeom prst="rect">
            <a:avLst/>
          </a:prstGeom>
        </p:spPr>
      </p:pic>
      <p:pic>
        <p:nvPicPr>
          <p:cNvPr id="5" name="Picture 4"/>
          <p:cNvPicPr>
            <a:picLocks noChangeAspect="1"/>
          </p:cNvPicPr>
          <p:nvPr/>
        </p:nvPicPr>
        <p:blipFill>
          <a:blip r:embed="rId3"/>
          <a:stretch>
            <a:fillRect/>
          </a:stretch>
        </p:blipFill>
        <p:spPr>
          <a:xfrm>
            <a:off x="346573" y="2203948"/>
            <a:ext cx="5010150" cy="3895725"/>
          </a:xfrm>
          <a:prstGeom prst="rect">
            <a:avLst/>
          </a:prstGeom>
        </p:spPr>
      </p:pic>
      <p:sp>
        <p:nvSpPr>
          <p:cNvPr id="6" name="TextBox 5"/>
          <p:cNvSpPr txBox="1"/>
          <p:nvPr/>
        </p:nvSpPr>
        <p:spPr>
          <a:xfrm>
            <a:off x="5747657" y="1626325"/>
            <a:ext cx="3222172" cy="3693319"/>
          </a:xfrm>
          <a:prstGeom prst="rect">
            <a:avLst/>
          </a:prstGeom>
          <a:noFill/>
        </p:spPr>
        <p:txBody>
          <a:bodyPr wrap="square" rtlCol="0">
            <a:spAutoFit/>
          </a:bodyPr>
          <a:lstStyle/>
          <a:p>
            <a:r>
              <a:rPr lang="en-US" dirty="0" smtClean="0"/>
              <a:t>This example from the </a:t>
            </a:r>
            <a:r>
              <a:rPr lang="en-US" dirty="0" smtClean="0">
                <a:hlinkClick r:id="rId4"/>
              </a:rPr>
              <a:t>Esri help </a:t>
            </a:r>
            <a:r>
              <a:rPr lang="en-US" dirty="0" smtClean="0"/>
              <a:t>docs demonstrates how to handle the results.  The </a:t>
            </a:r>
            <a:r>
              <a:rPr lang="en-US" dirty="0" err="1" smtClean="0">
                <a:latin typeface="Courier New" panose="02070309020205020404" pitchFamily="49" charset="0"/>
                <a:cs typeface="Courier New" panose="02070309020205020404" pitchFamily="49" charset="0"/>
              </a:rPr>
              <a:t>drawViewshed</a:t>
            </a:r>
            <a:r>
              <a:rPr lang="en-US" dirty="0" smtClean="0">
                <a:latin typeface="Courier New" panose="02070309020205020404" pitchFamily="49" charset="0"/>
                <a:cs typeface="Courier New" panose="02070309020205020404" pitchFamily="49" charset="0"/>
              </a:rPr>
              <a:t>()</a:t>
            </a:r>
            <a:r>
              <a:rPr lang="en-US" dirty="0" smtClean="0"/>
              <a:t> function is the callback for when the task has successfully completed (there is also an error callback function that can be used as a third parameter of the </a:t>
            </a:r>
            <a:r>
              <a:rPr lang="en-US" dirty="0" err="1" smtClean="0"/>
              <a:t>Geoprocessor.execute</a:t>
            </a:r>
            <a:r>
              <a:rPr lang="en-US" dirty="0" smtClean="0"/>
              <a:t>() method).  The output parameter in this case is a Feature/Record Set.</a:t>
            </a:r>
            <a:endParaRPr lang="en-US" dirty="0"/>
          </a:p>
        </p:txBody>
      </p:sp>
    </p:spTree>
    <p:extLst>
      <p:ext uri="{BB962C8B-B14F-4D97-AF65-F5344CB8AC3E}">
        <p14:creationId xmlns:p14="http://schemas.microsoft.com/office/powerpoint/2010/main" val="2153312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Geoprocessing Service?</a:t>
            </a:r>
            <a:endParaRPr lang="en-US" dirty="0"/>
          </a:p>
        </p:txBody>
      </p:sp>
      <p:sp>
        <p:nvSpPr>
          <p:cNvPr id="3" name="Content Placeholder 2"/>
          <p:cNvSpPr>
            <a:spLocks noGrp="1"/>
          </p:cNvSpPr>
          <p:nvPr>
            <p:ph idx="1"/>
          </p:nvPr>
        </p:nvSpPr>
        <p:spPr/>
        <p:txBody>
          <a:bodyPr>
            <a:normAutofit lnSpcReduction="10000"/>
          </a:bodyPr>
          <a:lstStyle/>
          <a:p>
            <a:r>
              <a:rPr lang="en-US" dirty="0" smtClean="0"/>
              <a:t>A Geoprocessing Service (GP Service) provides data management, conversion, and analytical capabilities as a service through the ArcGIS REST API.</a:t>
            </a:r>
          </a:p>
          <a:p>
            <a:r>
              <a:rPr lang="en-US" dirty="0" smtClean="0"/>
              <a:t>A GP Service represents a published toolbox with a Python script tool or model.  It can also be created from a </a:t>
            </a:r>
            <a:r>
              <a:rPr lang="en-US" dirty="0" smtClean="0">
                <a:hlinkClick r:id="rId2"/>
              </a:rPr>
              <a:t>Python Toolbox</a:t>
            </a:r>
            <a:r>
              <a:rPr lang="en-US" dirty="0" smtClean="0"/>
              <a:t>.</a:t>
            </a:r>
          </a:p>
          <a:p>
            <a:r>
              <a:rPr lang="en-US" dirty="0" smtClean="0"/>
              <a:t>This is useful because the client does not need to have ArcGIS Desktop installed to run a GP Service; it is all ran by the ArcGIS Server in the backend via requests made through the ArcGIS REST API.</a:t>
            </a:r>
            <a:endParaRPr lang="en-US" dirty="0"/>
          </a:p>
        </p:txBody>
      </p:sp>
    </p:spTree>
    <p:extLst>
      <p:ext uri="{BB962C8B-B14F-4D97-AF65-F5344CB8AC3E}">
        <p14:creationId xmlns:p14="http://schemas.microsoft.com/office/powerpoint/2010/main" val="17156332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smtClean="0"/>
              <a:t>Getting the output from an Asynchronous task</a:t>
            </a:r>
            <a:endParaRPr lang="en-US" sz="3400" dirty="0"/>
          </a:p>
        </p:txBody>
      </p:sp>
      <p:sp>
        <p:nvSpPr>
          <p:cNvPr id="6" name="TextBox 5"/>
          <p:cNvSpPr txBox="1"/>
          <p:nvPr/>
        </p:nvSpPr>
        <p:spPr>
          <a:xfrm>
            <a:off x="5646148" y="1550126"/>
            <a:ext cx="3410765" cy="477053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dirty="0" smtClean="0"/>
              <a:t>There is a slightly different process </a:t>
            </a:r>
            <a:r>
              <a:rPr lang="en-US" sz="1600" dirty="0" smtClean="0"/>
              <a:t>when handling </a:t>
            </a:r>
            <a:r>
              <a:rPr lang="en-US" sz="1600" dirty="0" smtClean="0"/>
              <a:t>results from an Asynchronous process.  While the job is executing, the GP framework will make repeated calls to the service to check the status (</a:t>
            </a:r>
            <a:r>
              <a:rPr lang="en-US" sz="1600" dirty="0" err="1" smtClean="0"/>
              <a:t>statusCallback</a:t>
            </a:r>
            <a:r>
              <a:rPr lang="en-US" sz="1600" dirty="0" smtClean="0"/>
              <a:t>() function will print out any messages along the way) until the job has completed.</a:t>
            </a:r>
          </a:p>
          <a:p>
            <a:endParaRPr lang="en-US" sz="1600" dirty="0"/>
          </a:p>
          <a:p>
            <a:r>
              <a:rPr lang="en-US" sz="1600" dirty="0" smtClean="0"/>
              <a:t>If the job has completed successfully, a </a:t>
            </a:r>
            <a:r>
              <a:rPr lang="en-US" sz="1600" dirty="0" smtClean="0">
                <a:hlinkClick r:id="rId2"/>
              </a:rPr>
              <a:t>jobInfo</a:t>
            </a:r>
            <a:r>
              <a:rPr lang="en-US" sz="1600" dirty="0" smtClean="0"/>
              <a:t> object is returned.  The </a:t>
            </a:r>
            <a:r>
              <a:rPr lang="en-US" sz="1600" dirty="0" smtClean="0">
                <a:hlinkClick r:id="rId3"/>
              </a:rPr>
              <a:t>jobId</a:t>
            </a:r>
            <a:r>
              <a:rPr lang="en-US" sz="1600" dirty="0" smtClean="0"/>
              <a:t> from the jobInfo object is then passed into the </a:t>
            </a:r>
            <a:r>
              <a:rPr lang="en-US" sz="1600" dirty="0" smtClean="0">
                <a:hlinkClick r:id="rId4"/>
              </a:rPr>
              <a:t>getResultData()</a:t>
            </a:r>
            <a:r>
              <a:rPr lang="en-US" sz="1600" dirty="0" smtClean="0"/>
              <a:t> method from the Geoprocessor where the second parameter is the output parameter name and the third parameter is the callback to do something with the output parameter.</a:t>
            </a:r>
            <a:endParaRPr lang="en-US" sz="1600" dirty="0"/>
          </a:p>
        </p:txBody>
      </p:sp>
      <p:pic>
        <p:nvPicPr>
          <p:cNvPr id="3" name="Picture 2"/>
          <p:cNvPicPr>
            <a:picLocks noChangeAspect="1"/>
          </p:cNvPicPr>
          <p:nvPr/>
        </p:nvPicPr>
        <p:blipFill>
          <a:blip r:embed="rId5"/>
          <a:stretch>
            <a:fillRect/>
          </a:stretch>
        </p:blipFill>
        <p:spPr>
          <a:xfrm>
            <a:off x="0" y="1679643"/>
            <a:ext cx="4772025" cy="495300"/>
          </a:xfrm>
          <a:prstGeom prst="rect">
            <a:avLst/>
          </a:prstGeom>
        </p:spPr>
      </p:pic>
      <p:pic>
        <p:nvPicPr>
          <p:cNvPr id="7" name="Picture 6"/>
          <p:cNvPicPr>
            <a:picLocks noChangeAspect="1"/>
          </p:cNvPicPr>
          <p:nvPr/>
        </p:nvPicPr>
        <p:blipFill>
          <a:blip r:embed="rId6"/>
          <a:stretch>
            <a:fillRect/>
          </a:stretch>
        </p:blipFill>
        <p:spPr>
          <a:xfrm>
            <a:off x="0" y="2709999"/>
            <a:ext cx="3086100" cy="800100"/>
          </a:xfrm>
          <a:prstGeom prst="rect">
            <a:avLst/>
          </a:prstGeom>
        </p:spPr>
      </p:pic>
      <p:pic>
        <p:nvPicPr>
          <p:cNvPr id="9" name="Picture 8"/>
          <p:cNvPicPr>
            <a:picLocks noChangeAspect="1"/>
          </p:cNvPicPr>
          <p:nvPr/>
        </p:nvPicPr>
        <p:blipFill>
          <a:blip r:embed="rId7"/>
          <a:stretch>
            <a:fillRect/>
          </a:stretch>
        </p:blipFill>
        <p:spPr>
          <a:xfrm>
            <a:off x="1" y="3805102"/>
            <a:ext cx="5486400" cy="2863597"/>
          </a:xfrm>
          <a:prstGeom prst="rect">
            <a:avLst/>
          </a:prstGeom>
        </p:spPr>
      </p:pic>
    </p:spTree>
    <p:extLst>
      <p:ext uri="{BB962C8B-B14F-4D97-AF65-F5344CB8AC3E}">
        <p14:creationId xmlns:p14="http://schemas.microsoft.com/office/powerpoint/2010/main" val="8210634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hlinkClick r:id="rId2"/>
              </a:rPr>
              <a:t>calebma@Bolton-menk.com</a:t>
            </a:r>
            <a:endParaRPr lang="en-US" dirty="0" smtClean="0"/>
          </a:p>
          <a:p>
            <a:pPr marL="0" indent="0">
              <a:buNone/>
            </a:pPr>
            <a:r>
              <a:rPr lang="en-US" dirty="0">
                <a:hlinkClick r:id="rId3"/>
              </a:rPr>
              <a:t>n</a:t>
            </a:r>
            <a:r>
              <a:rPr lang="en-US" dirty="0" smtClean="0">
                <a:hlinkClick r:id="rId3"/>
              </a:rPr>
              <a:t>atech@Bolton-menk.com</a:t>
            </a:r>
            <a:endParaRPr lang="en-US" dirty="0"/>
          </a:p>
          <a:p>
            <a:pPr marL="0" indent="0">
              <a:buNone/>
            </a:pPr>
            <a:endParaRPr lang="en-US" dirty="0" smtClean="0"/>
          </a:p>
          <a:p>
            <a:pPr marL="0" indent="0">
              <a:buNone/>
            </a:pPr>
            <a:r>
              <a:rPr lang="en-US" dirty="0" smtClean="0"/>
              <a:t>Workshop Materials</a:t>
            </a:r>
          </a:p>
          <a:p>
            <a:pPr marL="400050" lvl="1" indent="0">
              <a:buNone/>
            </a:pPr>
            <a:r>
              <a:rPr lang="en-US" dirty="0">
                <a:hlinkClick r:id="rId4"/>
              </a:rPr>
              <a:t>https://</a:t>
            </a:r>
            <a:r>
              <a:rPr lang="en-US" dirty="0" smtClean="0">
                <a:hlinkClick r:id="rId4"/>
              </a:rPr>
              <a:t>github.com/Bolton-and-Menk-GIS/GPServices_Workshop_2016</a:t>
            </a:r>
            <a:endParaRPr lang="en-US" dirty="0" smtClean="0"/>
          </a:p>
          <a:p>
            <a:pPr marL="0" indent="0">
              <a:buNone/>
            </a:pPr>
            <a:r>
              <a:rPr lang="en-US" dirty="0" smtClean="0"/>
              <a:t>References</a:t>
            </a:r>
          </a:p>
          <a:p>
            <a:r>
              <a:rPr lang="en-US" sz="2400" dirty="0">
                <a:hlinkClick r:id="rId5"/>
              </a:rPr>
              <a:t>https://developers.arcgis.com/javascript/jsapi</a:t>
            </a:r>
            <a:r>
              <a:rPr lang="en-US" sz="2400" dirty="0" smtClean="0">
                <a:hlinkClick r:id="rId5"/>
              </a:rPr>
              <a:t>/</a:t>
            </a:r>
            <a:endParaRPr lang="en-US" sz="2400" dirty="0" smtClean="0"/>
          </a:p>
          <a:p>
            <a:r>
              <a:rPr lang="en-US" sz="2400" dirty="0" smtClean="0">
                <a:hlinkClick r:id="rId6"/>
              </a:rPr>
              <a:t>http</a:t>
            </a:r>
            <a:r>
              <a:rPr lang="en-US" sz="2400" dirty="0">
                <a:hlinkClick r:id="rId6"/>
              </a:rPr>
              <a:t>://resources.arcgis.com/EN/HELP/MAIN/10.1/index.html#/Parameters/01540000054v000000/GUID-39A6B08B-4A90-4556-B922-42DF00529BD7</a:t>
            </a:r>
            <a:r>
              <a:rPr lang="en-US" sz="2400" dirty="0" smtClean="0">
                <a:hlinkClick r:id="rId6"/>
              </a:rPr>
              <a:t>/</a:t>
            </a:r>
            <a:endParaRPr lang="en-US" sz="2400" dirty="0" smtClean="0"/>
          </a:p>
          <a:p>
            <a:endParaRPr lang="en-US" sz="2400" dirty="0"/>
          </a:p>
        </p:txBody>
      </p:sp>
    </p:spTree>
    <p:extLst>
      <p:ext uri="{BB962C8B-B14F-4D97-AF65-F5344CB8AC3E}">
        <p14:creationId xmlns:p14="http://schemas.microsoft.com/office/powerpoint/2010/main" val="1588551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GP Service</a:t>
            </a:r>
            <a:endParaRPr lang="en-US" dirty="0"/>
          </a:p>
        </p:txBody>
      </p:sp>
      <p:sp>
        <p:nvSpPr>
          <p:cNvPr id="3" name="Content Placeholder 2"/>
          <p:cNvSpPr>
            <a:spLocks noGrp="1"/>
          </p:cNvSpPr>
          <p:nvPr>
            <p:ph idx="1"/>
          </p:nvPr>
        </p:nvSpPr>
        <p:spPr>
          <a:xfrm>
            <a:off x="457200" y="1337128"/>
            <a:ext cx="8229600" cy="3670301"/>
          </a:xfrm>
        </p:spPr>
        <p:txBody>
          <a:bodyPr>
            <a:normAutofit/>
          </a:bodyPr>
          <a:lstStyle/>
          <a:p>
            <a:r>
              <a:rPr lang="en-US" sz="2000" dirty="0" smtClean="0"/>
              <a:t>In order to create a GP Service, you must </a:t>
            </a:r>
            <a:r>
              <a:rPr lang="en-US" sz="2000" dirty="0" smtClean="0">
                <a:hlinkClick r:id="rId2"/>
              </a:rPr>
              <a:t>publish</a:t>
            </a:r>
            <a:r>
              <a:rPr lang="en-US" sz="2000" dirty="0" smtClean="0"/>
              <a:t> the results of tool that has been ran successfully in ArcMap/Catalog </a:t>
            </a:r>
          </a:p>
          <a:p>
            <a:r>
              <a:rPr lang="en-US" sz="2000" dirty="0" smtClean="0"/>
              <a:t>Open Geoprocessing Options &gt; Results &gt; Right click on tool that was ran &gt; Share As &gt; Geoprocessing Service</a:t>
            </a:r>
          </a:p>
          <a:p>
            <a:r>
              <a:rPr lang="en-US" sz="2000" dirty="0" smtClean="0"/>
              <a:t>This will create toolbox locally on the server (</a:t>
            </a:r>
            <a:r>
              <a:rPr lang="en-US" sz="2000" dirty="0" err="1" smtClean="0">
                <a:latin typeface="Courier New" panose="02070309020205020404" pitchFamily="49" charset="0"/>
                <a:cs typeface="Courier New" panose="02070309020205020404" pitchFamily="49" charset="0"/>
              </a:rPr>
              <a:t>arcgissytem</a:t>
            </a:r>
            <a:r>
              <a:rPr lang="en-US" sz="2000" dirty="0" smtClean="0">
                <a:latin typeface="Courier New" panose="02070309020205020404" pitchFamily="49" charset="0"/>
                <a:cs typeface="Courier New" panose="02070309020205020404" pitchFamily="49" charset="0"/>
              </a:rPr>
              <a:t>/</a:t>
            </a:r>
            <a:r>
              <a:rPr lang="en-US" sz="2000" dirty="0" err="1" smtClean="0">
                <a:latin typeface="Courier New" panose="02070309020205020404" pitchFamily="49" charset="0"/>
                <a:cs typeface="Courier New" panose="02070309020205020404" pitchFamily="49" charset="0"/>
              </a:rPr>
              <a:t>arcgisinput</a:t>
            </a:r>
            <a:r>
              <a:rPr lang="en-US" sz="2000" dirty="0" smtClean="0"/>
              <a:t> folder) with a single tool inside.  The python script will reside here as well.</a:t>
            </a:r>
            <a:endParaRPr lang="en-US" sz="2000" dirty="0"/>
          </a:p>
        </p:txBody>
      </p:sp>
      <p:pic>
        <p:nvPicPr>
          <p:cNvPr id="5" name="Picture 4"/>
          <p:cNvPicPr>
            <a:picLocks noChangeAspect="1"/>
          </p:cNvPicPr>
          <p:nvPr/>
        </p:nvPicPr>
        <p:blipFill>
          <a:blip r:embed="rId3"/>
          <a:stretch>
            <a:fillRect/>
          </a:stretch>
        </p:blipFill>
        <p:spPr>
          <a:xfrm>
            <a:off x="1075509" y="4050424"/>
            <a:ext cx="6657703" cy="2668163"/>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703161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the GP Tool before Publishing</a:t>
            </a:r>
            <a:endParaRPr lang="en-US" dirty="0"/>
          </a:p>
        </p:txBody>
      </p:sp>
      <p:sp>
        <p:nvSpPr>
          <p:cNvPr id="3" name="Content Placeholder 2"/>
          <p:cNvSpPr>
            <a:spLocks noGrp="1"/>
          </p:cNvSpPr>
          <p:nvPr>
            <p:ph idx="1"/>
          </p:nvPr>
        </p:nvSpPr>
        <p:spPr>
          <a:xfrm>
            <a:off x="82730" y="1406797"/>
            <a:ext cx="8974183" cy="5029200"/>
          </a:xfrm>
        </p:spPr>
        <p:txBody>
          <a:bodyPr>
            <a:normAutofit/>
          </a:bodyPr>
          <a:lstStyle/>
          <a:p>
            <a:r>
              <a:rPr lang="en-US" sz="2400" dirty="0" smtClean="0"/>
              <a:t>All input parameters are coming from the client application.  What does this mean for input parameter types?</a:t>
            </a:r>
          </a:p>
          <a:p>
            <a:pPr lvl="1"/>
            <a:r>
              <a:rPr lang="en-US" sz="2200" dirty="0" smtClean="0"/>
              <a:t>JSON  (as String)</a:t>
            </a:r>
          </a:p>
          <a:p>
            <a:pPr lvl="1"/>
            <a:r>
              <a:rPr lang="en-US" sz="2200" dirty="0" smtClean="0"/>
              <a:t>Strings</a:t>
            </a:r>
          </a:p>
          <a:p>
            <a:pPr lvl="1"/>
            <a:r>
              <a:rPr lang="en-US" sz="2200" dirty="0" smtClean="0"/>
              <a:t>Numbers</a:t>
            </a:r>
          </a:p>
          <a:p>
            <a:r>
              <a:rPr lang="en-US" sz="2400" dirty="0" smtClean="0"/>
              <a:t>Sometimes you need to “trick” the tool with empty JSON just to get the tool to run successfully so you can publish.</a:t>
            </a:r>
          </a:p>
          <a:p>
            <a:pPr lvl="1"/>
            <a:r>
              <a:rPr lang="en-US" sz="2200" dirty="0" smtClean="0"/>
              <a:t>Publishing errors can happen due to inputs from the tool that was ran from Desktop.  To fix this issue, you can pass in empty JSON and not actually run the tool functionality (</a:t>
            </a:r>
            <a:r>
              <a:rPr lang="en-US" sz="2200" dirty="0" err="1" smtClean="0">
                <a:latin typeface="Courier New" panose="02070309020205020404" pitchFamily="49" charset="0"/>
                <a:cs typeface="Courier New" panose="02070309020205020404" pitchFamily="49" charset="0"/>
              </a:rPr>
              <a:t>arcpy.AddMessage</a:t>
            </a:r>
            <a:r>
              <a:rPr lang="en-US" sz="2200" dirty="0" smtClean="0">
                <a:latin typeface="Courier New" panose="02070309020205020404" pitchFamily="49" charset="0"/>
                <a:cs typeface="Courier New" panose="02070309020205020404" pitchFamily="49" charset="0"/>
              </a:rPr>
              <a:t>(“Success”)</a:t>
            </a:r>
            <a:r>
              <a:rPr lang="en-US" sz="2200" dirty="0" smtClean="0"/>
              <a:t>)</a:t>
            </a:r>
          </a:p>
          <a:p>
            <a:pPr lvl="1"/>
            <a:r>
              <a:rPr lang="en-US" sz="2200" dirty="0" smtClean="0"/>
              <a:t>Only do this if you know it won’t be an issue from the client side</a:t>
            </a:r>
          </a:p>
          <a:p>
            <a:endParaRPr lang="en-US" sz="2400" dirty="0"/>
          </a:p>
        </p:txBody>
      </p:sp>
    </p:spTree>
    <p:extLst>
      <p:ext uri="{BB962C8B-B14F-4D97-AF65-F5344CB8AC3E}">
        <p14:creationId xmlns:p14="http://schemas.microsoft.com/office/powerpoint/2010/main" val="3585499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JSON in tool input</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375" r="22988" b="27511"/>
          <a:stretch/>
        </p:blipFill>
        <p:spPr>
          <a:xfrm>
            <a:off x="160986" y="1313645"/>
            <a:ext cx="6922394" cy="5362743"/>
          </a:xfrm>
          <a:prstGeom prst="rect">
            <a:avLst/>
          </a:prstGeom>
        </p:spPr>
      </p:pic>
    </p:spTree>
    <p:extLst>
      <p:ext uri="{BB962C8B-B14F-4D97-AF65-F5344CB8AC3E}">
        <p14:creationId xmlns:p14="http://schemas.microsoft.com/office/powerpoint/2010/main" val="1473790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Publishing a GP Service</a:t>
            </a:r>
            <a:endParaRPr lang="en-US" dirty="0"/>
          </a:p>
        </p:txBody>
      </p:sp>
      <p:pic>
        <p:nvPicPr>
          <p:cNvPr id="4" name="Picture 3"/>
          <p:cNvPicPr>
            <a:picLocks noChangeAspect="1"/>
          </p:cNvPicPr>
          <p:nvPr/>
        </p:nvPicPr>
        <p:blipFill>
          <a:blip r:embed="rId2"/>
          <a:stretch>
            <a:fillRect/>
          </a:stretch>
        </p:blipFill>
        <p:spPr>
          <a:xfrm>
            <a:off x="867183" y="1570672"/>
            <a:ext cx="6789522" cy="4655957"/>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467072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Python Script</a:t>
            </a:r>
            <a:endParaRPr lang="en-US" dirty="0"/>
          </a:p>
        </p:txBody>
      </p:sp>
      <p:sp>
        <p:nvSpPr>
          <p:cNvPr id="3" name="Content Placeholder 2"/>
          <p:cNvSpPr>
            <a:spLocks noGrp="1"/>
          </p:cNvSpPr>
          <p:nvPr>
            <p:ph idx="1"/>
          </p:nvPr>
        </p:nvSpPr>
        <p:spPr>
          <a:xfrm>
            <a:off x="457199" y="1511300"/>
            <a:ext cx="8434251" cy="3025866"/>
          </a:xfrm>
        </p:spPr>
        <p:txBody>
          <a:bodyPr>
            <a:normAutofit/>
          </a:bodyPr>
          <a:lstStyle/>
          <a:p>
            <a:r>
              <a:rPr lang="en-US" sz="2000" dirty="0" smtClean="0"/>
              <a:t>When a script tool is published, Esri uses an internal validation process to check all variables used in the script.  If there are data/folder paths that are hard-coded in the script, a new variable is created.  </a:t>
            </a:r>
          </a:p>
          <a:p>
            <a:pPr lvl="1"/>
            <a:r>
              <a:rPr lang="en-US" sz="1800" dirty="0" smtClean="0"/>
              <a:t>This is done in case the resource was not previously registered with the data store and data was copied to the server.  Therefore, any output folders or data sets used by script should be registered with the data store before publishing.</a:t>
            </a:r>
          </a:p>
          <a:p>
            <a:pPr lvl="1"/>
            <a:r>
              <a:rPr lang="en-US" sz="1800" dirty="0" smtClean="0"/>
              <a:t>If any data is copied to the server, the </a:t>
            </a:r>
            <a:r>
              <a:rPr lang="en-US" sz="1800" dirty="0" smtClean="0">
                <a:latin typeface="Courier New" panose="02070309020205020404" pitchFamily="49" charset="0"/>
                <a:cs typeface="Courier New" panose="02070309020205020404" pitchFamily="49" charset="0"/>
              </a:rPr>
              <a:t>“</a:t>
            </a:r>
            <a:r>
              <a:rPr lang="en-US" sz="1800" dirty="0" err="1" smtClean="0">
                <a:latin typeface="Courier New" panose="02070309020205020404" pitchFamily="49" charset="0"/>
                <a:cs typeface="Courier New" panose="02070309020205020404" pitchFamily="49" charset="0"/>
              </a:rPr>
              <a:t>g_ESRI_variable_x</a:t>
            </a:r>
            <a:r>
              <a:rPr lang="en-US" sz="1800" dirty="0" smtClean="0">
                <a:latin typeface="Courier New" panose="02070309020205020404" pitchFamily="49" charset="0"/>
                <a:cs typeface="Courier New" panose="02070309020205020404" pitchFamily="49" charset="0"/>
              </a:rPr>
              <a:t>” </a:t>
            </a:r>
            <a:r>
              <a:rPr lang="en-US" sz="1800" dirty="0" smtClean="0"/>
              <a:t>is changed to that path on the local server.</a:t>
            </a:r>
          </a:p>
          <a:p>
            <a:pPr lvl="1"/>
            <a:endParaRPr lang="en-US" sz="2200" dirty="0"/>
          </a:p>
        </p:txBody>
      </p:sp>
      <p:pic>
        <p:nvPicPr>
          <p:cNvPr id="5" name="Picture 4"/>
          <p:cNvPicPr>
            <a:picLocks noChangeAspect="1"/>
          </p:cNvPicPr>
          <p:nvPr/>
        </p:nvPicPr>
        <p:blipFill>
          <a:blip r:embed="rId2"/>
          <a:stretch>
            <a:fillRect/>
          </a:stretch>
        </p:blipFill>
        <p:spPr>
          <a:xfrm>
            <a:off x="380185" y="4075612"/>
            <a:ext cx="8467725" cy="2650766"/>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118201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Continued</a:t>
            </a:r>
            <a:endParaRPr lang="en-US" dirty="0"/>
          </a:p>
        </p:txBody>
      </p:sp>
      <p:sp>
        <p:nvSpPr>
          <p:cNvPr id="3" name="Content Placeholder 2"/>
          <p:cNvSpPr>
            <a:spLocks noGrp="1"/>
          </p:cNvSpPr>
          <p:nvPr>
            <p:ph idx="1"/>
          </p:nvPr>
        </p:nvSpPr>
        <p:spPr>
          <a:xfrm>
            <a:off x="58189" y="1311793"/>
            <a:ext cx="8869680" cy="5454767"/>
          </a:xfrm>
        </p:spPr>
        <p:txBody>
          <a:bodyPr>
            <a:normAutofit/>
          </a:bodyPr>
          <a:lstStyle/>
          <a:p>
            <a:r>
              <a:rPr lang="en-US" sz="2400" dirty="0" smtClean="0"/>
              <a:t>In addition to checking for variables, </a:t>
            </a:r>
            <a:r>
              <a:rPr lang="en-US" sz="2400" dirty="0" smtClean="0">
                <a:hlinkClick r:id="rId2"/>
              </a:rPr>
              <a:t>ArcGIS also checks</a:t>
            </a:r>
            <a:r>
              <a:rPr lang="en-US" sz="2400" dirty="0" smtClean="0"/>
              <a:t> the script’s imports to make sure modules can be found within the Server’s </a:t>
            </a:r>
            <a:r>
              <a:rPr lang="en-US" sz="2400" dirty="0" smtClean="0">
                <a:hlinkClick r:id="rId3"/>
              </a:rPr>
              <a:t>PYTHONPATH</a:t>
            </a:r>
            <a:r>
              <a:rPr lang="en-US" sz="2400" dirty="0" smtClean="0"/>
              <a:t>.</a:t>
            </a:r>
          </a:p>
          <a:p>
            <a:r>
              <a:rPr lang="en-US" sz="2400" dirty="0" smtClean="0"/>
              <a:t>If you are using custom or 3</a:t>
            </a:r>
            <a:r>
              <a:rPr lang="en-US" sz="2400" baseline="30000" dirty="0" smtClean="0"/>
              <a:t>rd</a:t>
            </a:r>
            <a:r>
              <a:rPr lang="en-US" sz="2400" dirty="0" smtClean="0"/>
              <a:t> party </a:t>
            </a:r>
            <a:r>
              <a:rPr lang="en-US" sz="2400" dirty="0"/>
              <a:t>module </a:t>
            </a:r>
            <a:r>
              <a:rPr lang="en-US" sz="2400" dirty="0" smtClean="0"/>
              <a:t>imports, you must make sure they can be imported by all servers within the ArcGIS Server site! Some useful strategies:</a:t>
            </a:r>
          </a:p>
          <a:p>
            <a:pPr lvl="1"/>
            <a:r>
              <a:rPr lang="en-US" sz="2400" dirty="0" smtClean="0"/>
              <a:t>Have a custom Python library in a shared location within network.  Then you can do one of these things:</a:t>
            </a:r>
          </a:p>
          <a:p>
            <a:pPr lvl="2"/>
            <a:r>
              <a:rPr lang="en-US" sz="2000" dirty="0" smtClean="0"/>
              <a:t>Alter the </a:t>
            </a:r>
            <a:r>
              <a:rPr lang="en-US" sz="2000" dirty="0" smtClean="0">
                <a:latin typeface="Courier New" panose="02070309020205020404" pitchFamily="49" charset="0"/>
                <a:cs typeface="Courier New" panose="02070309020205020404" pitchFamily="49" charset="0"/>
              </a:rPr>
              <a:t>Server10.x.pth</a:t>
            </a:r>
            <a:r>
              <a:rPr lang="en-US" sz="2000" dirty="0" smtClean="0"/>
              <a:t> file in the </a:t>
            </a:r>
            <a:r>
              <a:rPr lang="en-US" sz="2000" dirty="0" smtClean="0">
                <a:latin typeface="Courier New" panose="02070309020205020404" pitchFamily="49" charset="0"/>
                <a:cs typeface="Courier New" panose="02070309020205020404" pitchFamily="49" charset="0"/>
              </a:rPr>
              <a:t>site-packages</a:t>
            </a:r>
            <a:r>
              <a:rPr lang="en-US" sz="2000" dirty="0" smtClean="0"/>
              <a:t> folder within the Python install folder to include the shared library path. You will have to do this every time new version of Server is installed/upgraded.</a:t>
            </a:r>
          </a:p>
          <a:p>
            <a:pPr lvl="2"/>
            <a:r>
              <a:rPr lang="en-US" sz="2000" b="1" dirty="0" smtClean="0">
                <a:solidFill>
                  <a:srgbClr val="FF0000"/>
                </a:solidFill>
              </a:rPr>
              <a:t>Failsafe</a:t>
            </a:r>
            <a:r>
              <a:rPr lang="en-US" sz="2000" dirty="0" smtClean="0"/>
              <a:t>: Use the </a:t>
            </a:r>
            <a:r>
              <a:rPr lang="en-US" sz="2000" dirty="0" smtClean="0">
                <a:latin typeface="Courier New" panose="02070309020205020404" pitchFamily="49" charset="0"/>
                <a:cs typeface="Courier New" panose="02070309020205020404" pitchFamily="49" charset="0"/>
              </a:rPr>
              <a:t>sys</a:t>
            </a:r>
            <a:r>
              <a:rPr lang="en-US" sz="2000" dirty="0" smtClean="0"/>
              <a:t> module to temporarily add the shared location to PYTHONPATH within script (removed from PYTHONPATH after script is ran)</a:t>
            </a:r>
          </a:p>
          <a:p>
            <a:pPr lvl="3"/>
            <a:r>
              <a:rPr lang="en-US" dirty="0" err="1" smtClean="0">
                <a:latin typeface="Courier New" panose="02070309020205020404" pitchFamily="49" charset="0"/>
                <a:cs typeface="Courier New" panose="02070309020205020404" pitchFamily="49" charset="0"/>
              </a:rPr>
              <a:t>sys.path.append</a:t>
            </a:r>
            <a:r>
              <a:rPr lang="en-US" dirty="0" smtClean="0">
                <a:latin typeface="Courier New" panose="02070309020205020404" pitchFamily="49" charset="0"/>
                <a:cs typeface="Courier New" panose="02070309020205020404" pitchFamily="49" charset="0"/>
              </a:rPr>
              <a:t>(r“\\</a:t>
            </a:r>
            <a:r>
              <a:rPr lang="en-US" dirty="0" err="1" smtClean="0">
                <a:latin typeface="Courier New" panose="02070309020205020404" pitchFamily="49" charset="0"/>
                <a:cs typeface="Courier New" panose="02070309020205020404" pitchFamily="49" charset="0"/>
              </a:rPr>
              <a:t>some_server</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shared_py_library</a:t>
            </a:r>
            <a:r>
              <a:rPr lang="en-US" dirty="0" smtClean="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031782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Server-Side Script Continued</a:t>
            </a:r>
            <a:endParaRPr lang="en-US" dirty="0"/>
          </a:p>
        </p:txBody>
      </p:sp>
      <p:sp>
        <p:nvSpPr>
          <p:cNvPr id="3" name="Content Placeholder 2"/>
          <p:cNvSpPr>
            <a:spLocks noGrp="1"/>
          </p:cNvSpPr>
          <p:nvPr>
            <p:ph idx="1"/>
          </p:nvPr>
        </p:nvSpPr>
        <p:spPr/>
        <p:txBody>
          <a:bodyPr/>
          <a:lstStyle/>
          <a:p>
            <a:r>
              <a:rPr lang="en-US" dirty="0" smtClean="0"/>
              <a:t>Third party/custom module import strategies continued:</a:t>
            </a:r>
          </a:p>
          <a:p>
            <a:pPr lvl="1"/>
            <a:r>
              <a:rPr lang="en-US" sz="2200" dirty="0" smtClean="0"/>
              <a:t>Package </a:t>
            </a:r>
            <a:r>
              <a:rPr lang="en-US" sz="2200" dirty="0"/>
              <a:t>custom module locally with the script in the </a:t>
            </a:r>
            <a:r>
              <a:rPr lang="en-US" sz="2000" dirty="0" err="1">
                <a:latin typeface="Courier New" panose="02070309020205020404" pitchFamily="49" charset="0"/>
                <a:cs typeface="Courier New" panose="02070309020205020404" pitchFamily="49" charset="0"/>
              </a:rPr>
              <a:t>gp_services</a:t>
            </a:r>
            <a:r>
              <a:rPr lang="en-US" sz="2200" dirty="0"/>
              <a:t> folder on Server.  However, now you are using a static copy of the custom module.  Probably not the best option.</a:t>
            </a:r>
          </a:p>
          <a:p>
            <a:pPr lvl="1"/>
            <a:r>
              <a:rPr lang="en-US" sz="2200" dirty="0"/>
              <a:t>Because </a:t>
            </a:r>
            <a:r>
              <a:rPr lang="en-US" sz="2200" dirty="0">
                <a:hlinkClick r:id="rId2"/>
              </a:rPr>
              <a:t>ArcGIS Server uses 64-bit Python</a:t>
            </a:r>
            <a:r>
              <a:rPr lang="en-US" sz="2200" dirty="0"/>
              <a:t>, make sure any 3</a:t>
            </a:r>
            <a:r>
              <a:rPr lang="en-US" sz="2200" baseline="30000" dirty="0"/>
              <a:t>rd</a:t>
            </a:r>
            <a:r>
              <a:rPr lang="en-US" sz="2200" dirty="0"/>
              <a:t> party modules used are the 64-bit versions.</a:t>
            </a:r>
          </a:p>
          <a:p>
            <a:endParaRPr lang="en-US" dirty="0"/>
          </a:p>
        </p:txBody>
      </p:sp>
    </p:spTree>
    <p:extLst>
      <p:ext uri="{BB962C8B-B14F-4D97-AF65-F5344CB8AC3E}">
        <p14:creationId xmlns:p14="http://schemas.microsoft.com/office/powerpoint/2010/main" val="2527726174"/>
      </p:ext>
    </p:extLst>
  </p:cSld>
  <p:clrMapOvr>
    <a:masterClrMapping/>
  </p:clrMapOvr>
</p:sld>
</file>

<file path=ppt/theme/theme1.xml><?xml version="1.0" encoding="utf-8"?>
<a:theme xmlns:a="http://schemas.openxmlformats.org/drawingml/2006/main" name="Office Theme">
  <a:themeElements>
    <a:clrScheme name="Bolton-Menk">
      <a:dk1>
        <a:sysClr val="windowText" lastClr="000000"/>
      </a:dk1>
      <a:lt1>
        <a:sysClr val="window" lastClr="FFFFFF"/>
      </a:lt1>
      <a:dk2>
        <a:srgbClr val="808285"/>
      </a:dk2>
      <a:lt2>
        <a:srgbClr val="E6E7E8"/>
      </a:lt2>
      <a:accent1>
        <a:srgbClr val="490B3C"/>
      </a:accent1>
      <a:accent2>
        <a:srgbClr val="BE1F54"/>
      </a:accent2>
      <a:accent3>
        <a:srgbClr val="E98024"/>
      </a:accent3>
      <a:accent4>
        <a:srgbClr val="8B9D3A"/>
      </a:accent4>
      <a:accent5>
        <a:srgbClr val="24A4AA"/>
      </a:accent5>
      <a:accent6>
        <a:srgbClr val="435873"/>
      </a:accent6>
      <a:hlink>
        <a:srgbClr val="035B3D"/>
      </a:hlink>
      <a:folHlink>
        <a:srgbClr val="00372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B6F2769-7194-4217-93D3-3AF3A4742282}">
  <ds:schemaRefs>
    <ds:schemaRef ds:uri="http://schemas.microsoft.com/office/infopath/2007/PartnerControls"/>
    <ds:schemaRef ds:uri="http://purl.org/dc/dcmitype/"/>
    <ds:schemaRef ds:uri="http://purl.org/dc/elements/1.1/"/>
    <ds:schemaRef ds:uri="http://schemas.microsoft.com/office/2006/documentManagement/types"/>
    <ds:schemaRef ds:uri="http://schemas.openxmlformats.org/package/2006/metadata/core-properties"/>
    <ds:schemaRef ds:uri="http://www.w3.org/XML/1998/namespace"/>
    <ds:schemaRef ds:uri="http://purl.org/dc/terms/"/>
    <ds:schemaRef ds:uri="http://schemas.microsoft.com/sharepoint/v3/field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2228</TotalTime>
  <Words>1540</Words>
  <Application>Microsoft Office PowerPoint</Application>
  <PresentationFormat>On-screen Show (4:3)</PresentationFormat>
  <Paragraphs>102</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Courier New</vt:lpstr>
      <vt:lpstr>Office Theme</vt:lpstr>
      <vt:lpstr>Using Geoprocessing Services with the ArcGIS JavaScript API</vt:lpstr>
      <vt:lpstr>What is a Geoprocessing Service?</vt:lpstr>
      <vt:lpstr>Creating a GP Service</vt:lpstr>
      <vt:lpstr>Testing the GP Tool before Publishing</vt:lpstr>
      <vt:lpstr>Testing JSON in tool input</vt:lpstr>
      <vt:lpstr>Publishing a GP Service</vt:lpstr>
      <vt:lpstr>Server-Side Python Script</vt:lpstr>
      <vt:lpstr>Server-Side Script Continued</vt:lpstr>
      <vt:lpstr>Server-Side Script Continued</vt:lpstr>
      <vt:lpstr>Server-Side Script Considerations</vt:lpstr>
      <vt:lpstr>Server-Side Script Considerations Continued</vt:lpstr>
      <vt:lpstr>Important Concepts</vt:lpstr>
      <vt:lpstr>Integration with the ArcGIS JavaScript API</vt:lpstr>
      <vt:lpstr>Integration with the ArcGIS JavaScript API</vt:lpstr>
      <vt:lpstr>Calling a GP Service in the JS API</vt:lpstr>
      <vt:lpstr>PowerPoint Presentation</vt:lpstr>
      <vt:lpstr>Getting the output from a tool</vt:lpstr>
      <vt:lpstr>PowerPoint Presentation</vt:lpstr>
      <vt:lpstr>Getting the output from a Synchronous task</vt:lpstr>
      <vt:lpstr>Getting the output from an Asynchronous task</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Nathan Christ</cp:lastModifiedBy>
  <cp:revision>156</cp:revision>
  <dcterms:created xsi:type="dcterms:W3CDTF">2010-04-12T23:12:02Z</dcterms:created>
  <dcterms:modified xsi:type="dcterms:W3CDTF">2016-10-25T18:50:20Z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